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752" r:id="rId2"/>
    <p:sldId id="742" r:id="rId3"/>
    <p:sldId id="722" r:id="rId4"/>
    <p:sldId id="325" r:id="rId5"/>
    <p:sldId id="721" r:id="rId6"/>
    <p:sldId id="755" r:id="rId7"/>
    <p:sldId id="756" r:id="rId8"/>
    <p:sldId id="762" r:id="rId9"/>
    <p:sldId id="852" r:id="rId10"/>
    <p:sldId id="763" r:id="rId11"/>
    <p:sldId id="726" r:id="rId12"/>
    <p:sldId id="727" r:id="rId13"/>
    <p:sldId id="728" r:id="rId14"/>
    <p:sldId id="732" r:id="rId15"/>
    <p:sldId id="733" r:id="rId16"/>
    <p:sldId id="353" r:id="rId1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08"/>
    <p:restoredTop sz="95631"/>
  </p:normalViewPr>
  <p:slideViewPr>
    <p:cSldViewPr snapToGrid="0">
      <p:cViewPr varScale="1">
        <p:scale>
          <a:sx n="72" d="100"/>
          <a:sy n="72" d="100"/>
        </p:scale>
        <p:origin x="23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7F4345-1858-4606-A4D4-1BB3231FC048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A03087A-8FE9-4FB0-A41A-A4BED8A87A61}">
      <dgm:prSet/>
      <dgm:spPr/>
      <dgm:t>
        <a:bodyPr/>
        <a:lstStyle/>
        <a:p>
          <a:r>
            <a:rPr lang="en-US" b="1"/>
            <a:t>PRIMARY LAW:</a:t>
          </a:r>
          <a:endParaRPr lang="en-US"/>
        </a:p>
      </dgm:t>
    </dgm:pt>
    <dgm:pt modelId="{C94BF2B0-B3F6-4ECB-91B6-E5069726E9DB}" type="parTrans" cxnId="{51A4E61B-DB95-4733-A241-3D7BD517243F}">
      <dgm:prSet/>
      <dgm:spPr/>
      <dgm:t>
        <a:bodyPr/>
        <a:lstStyle/>
        <a:p>
          <a:endParaRPr lang="en-US"/>
        </a:p>
      </dgm:t>
    </dgm:pt>
    <dgm:pt modelId="{92D0494A-C9D8-4535-9B3A-15A66C0AE450}" type="sibTrans" cxnId="{51A4E61B-DB95-4733-A241-3D7BD517243F}">
      <dgm:prSet/>
      <dgm:spPr/>
      <dgm:t>
        <a:bodyPr/>
        <a:lstStyle/>
        <a:p>
          <a:endParaRPr lang="en-US"/>
        </a:p>
      </dgm:t>
    </dgm:pt>
    <dgm:pt modelId="{FE9FCF05-EEB9-4917-BB5F-5D19B1EB244F}">
      <dgm:prSet/>
      <dgm:spPr/>
      <dgm:t>
        <a:bodyPr/>
        <a:lstStyle/>
        <a:p>
          <a:r>
            <a:rPr lang="en-US"/>
            <a:t>TREATY OF THE EU</a:t>
          </a:r>
        </a:p>
      </dgm:t>
    </dgm:pt>
    <dgm:pt modelId="{07892708-4E0B-4135-84ED-60387A9D90DE}" type="parTrans" cxnId="{1BBE8CB9-B18A-486F-B025-0CE093CEC033}">
      <dgm:prSet/>
      <dgm:spPr/>
      <dgm:t>
        <a:bodyPr/>
        <a:lstStyle/>
        <a:p>
          <a:endParaRPr lang="en-US"/>
        </a:p>
      </dgm:t>
    </dgm:pt>
    <dgm:pt modelId="{C4218A07-10C9-462E-91F9-8538CFE5E7CE}" type="sibTrans" cxnId="{1BBE8CB9-B18A-486F-B025-0CE093CEC033}">
      <dgm:prSet/>
      <dgm:spPr/>
      <dgm:t>
        <a:bodyPr/>
        <a:lstStyle/>
        <a:p>
          <a:endParaRPr lang="en-US"/>
        </a:p>
      </dgm:t>
    </dgm:pt>
    <dgm:pt modelId="{C8AC4129-BFF0-4189-9072-332E63CE9647}">
      <dgm:prSet/>
      <dgm:spPr/>
      <dgm:t>
        <a:bodyPr/>
        <a:lstStyle/>
        <a:p>
          <a:r>
            <a:rPr lang="en-US"/>
            <a:t>TREATY ON FUNCTIONING OF EU</a:t>
          </a:r>
        </a:p>
      </dgm:t>
    </dgm:pt>
    <dgm:pt modelId="{E787B19B-6C66-416D-9E72-21E0086DC425}" type="parTrans" cxnId="{42824F22-26E5-4458-8DA5-6E2700F8E3CF}">
      <dgm:prSet/>
      <dgm:spPr/>
      <dgm:t>
        <a:bodyPr/>
        <a:lstStyle/>
        <a:p>
          <a:endParaRPr lang="en-US"/>
        </a:p>
      </dgm:t>
    </dgm:pt>
    <dgm:pt modelId="{CBD4FD73-FF5E-404F-AFB3-300AB35A4AE1}" type="sibTrans" cxnId="{42824F22-26E5-4458-8DA5-6E2700F8E3CF}">
      <dgm:prSet/>
      <dgm:spPr/>
      <dgm:t>
        <a:bodyPr/>
        <a:lstStyle/>
        <a:p>
          <a:endParaRPr lang="en-US"/>
        </a:p>
      </dgm:t>
    </dgm:pt>
    <dgm:pt modelId="{88E7E576-64E4-46CF-BC86-70503A3CF298}">
      <dgm:prSet/>
      <dgm:spPr/>
      <dgm:t>
        <a:bodyPr/>
        <a:lstStyle/>
        <a:p>
          <a:r>
            <a:rPr lang="en-US"/>
            <a:t>CHARTER OF THE EU FUNDAMENTAL RIGHTS</a:t>
          </a:r>
        </a:p>
      </dgm:t>
    </dgm:pt>
    <dgm:pt modelId="{935C604F-995C-4CCC-BA68-D29AA88855C2}" type="parTrans" cxnId="{471537F6-0536-4F0C-BC45-4A5292C98EAB}">
      <dgm:prSet/>
      <dgm:spPr/>
      <dgm:t>
        <a:bodyPr/>
        <a:lstStyle/>
        <a:p>
          <a:endParaRPr lang="en-US"/>
        </a:p>
      </dgm:t>
    </dgm:pt>
    <dgm:pt modelId="{1CA60E1D-0ABD-4223-AD9C-AEF2398BB0CF}" type="sibTrans" cxnId="{471537F6-0536-4F0C-BC45-4A5292C98EAB}">
      <dgm:prSet/>
      <dgm:spPr/>
      <dgm:t>
        <a:bodyPr/>
        <a:lstStyle/>
        <a:p>
          <a:endParaRPr lang="en-US"/>
        </a:p>
      </dgm:t>
    </dgm:pt>
    <dgm:pt modelId="{62ACBDCA-CA1E-4FBD-8F97-4865D56C573E}">
      <dgm:prSet/>
      <dgm:spPr/>
      <dgm:t>
        <a:bodyPr/>
        <a:lstStyle/>
        <a:p>
          <a:r>
            <a:rPr lang="en-US"/>
            <a:t>GENERAL PRINCIPLES OF EU LAW</a:t>
          </a:r>
        </a:p>
      </dgm:t>
    </dgm:pt>
    <dgm:pt modelId="{E2E51F3B-4AA6-4A03-A107-FEC7290ABB97}" type="parTrans" cxnId="{AE907121-7D76-42E3-9938-6A14486CD66E}">
      <dgm:prSet/>
      <dgm:spPr/>
      <dgm:t>
        <a:bodyPr/>
        <a:lstStyle/>
        <a:p>
          <a:endParaRPr lang="en-US"/>
        </a:p>
      </dgm:t>
    </dgm:pt>
    <dgm:pt modelId="{3595FD26-1A59-4EAD-ACE6-D90753A426A0}" type="sibTrans" cxnId="{AE907121-7D76-42E3-9938-6A14486CD66E}">
      <dgm:prSet/>
      <dgm:spPr/>
      <dgm:t>
        <a:bodyPr/>
        <a:lstStyle/>
        <a:p>
          <a:endParaRPr lang="en-US"/>
        </a:p>
      </dgm:t>
    </dgm:pt>
    <dgm:pt modelId="{F1C22ED3-0BE7-490D-8BA4-A397E035ACEA}">
      <dgm:prSet/>
      <dgm:spPr/>
      <dgm:t>
        <a:bodyPr/>
        <a:lstStyle/>
        <a:p>
          <a:r>
            <a:rPr lang="en-US"/>
            <a:t>INTERNATIONAL TREATIES</a:t>
          </a:r>
        </a:p>
      </dgm:t>
    </dgm:pt>
    <dgm:pt modelId="{2B0CF256-1FC1-44A1-90D9-FE50A492E854}" type="parTrans" cxnId="{64A7BAA5-88D1-4CF9-99F7-2E964BFF672D}">
      <dgm:prSet/>
      <dgm:spPr/>
      <dgm:t>
        <a:bodyPr/>
        <a:lstStyle/>
        <a:p>
          <a:endParaRPr lang="en-US"/>
        </a:p>
      </dgm:t>
    </dgm:pt>
    <dgm:pt modelId="{1BC176CF-FDA9-481F-810B-95161169F1BB}" type="sibTrans" cxnId="{64A7BAA5-88D1-4CF9-99F7-2E964BFF672D}">
      <dgm:prSet/>
      <dgm:spPr/>
      <dgm:t>
        <a:bodyPr/>
        <a:lstStyle/>
        <a:p>
          <a:endParaRPr lang="en-US"/>
        </a:p>
      </dgm:t>
    </dgm:pt>
    <dgm:pt modelId="{18249BDF-FFE7-49DC-A09B-BE8E62CC8AEB}">
      <dgm:prSet/>
      <dgm:spPr/>
      <dgm:t>
        <a:bodyPr/>
        <a:lstStyle/>
        <a:p>
          <a:r>
            <a:rPr lang="en-US" b="1"/>
            <a:t>SECONDARY LAW:</a:t>
          </a:r>
          <a:endParaRPr lang="en-US"/>
        </a:p>
      </dgm:t>
    </dgm:pt>
    <dgm:pt modelId="{41BF2E15-B066-4C78-A764-92F01D3AC43C}" type="parTrans" cxnId="{61F71A62-C135-450A-9639-A7438B1537ED}">
      <dgm:prSet/>
      <dgm:spPr/>
      <dgm:t>
        <a:bodyPr/>
        <a:lstStyle/>
        <a:p>
          <a:endParaRPr lang="en-US"/>
        </a:p>
      </dgm:t>
    </dgm:pt>
    <dgm:pt modelId="{7B78E140-5DEF-4E8F-A340-EC105F1898A0}" type="sibTrans" cxnId="{61F71A62-C135-450A-9639-A7438B1537ED}">
      <dgm:prSet/>
      <dgm:spPr/>
      <dgm:t>
        <a:bodyPr/>
        <a:lstStyle/>
        <a:p>
          <a:endParaRPr lang="en-US"/>
        </a:p>
      </dgm:t>
    </dgm:pt>
    <dgm:pt modelId="{E54DE98C-3B43-4442-8DCA-73B7F7E46A54}">
      <dgm:prSet/>
      <dgm:spPr/>
      <dgm:t>
        <a:bodyPr/>
        <a:lstStyle/>
        <a:p>
          <a:r>
            <a:rPr lang="en-US"/>
            <a:t>REGULATIONS </a:t>
          </a:r>
        </a:p>
      </dgm:t>
    </dgm:pt>
    <dgm:pt modelId="{AC70D696-6714-457D-A776-502687811326}" type="parTrans" cxnId="{E73CCDCD-78DD-468C-AAAB-590FC31380EC}">
      <dgm:prSet/>
      <dgm:spPr/>
      <dgm:t>
        <a:bodyPr/>
        <a:lstStyle/>
        <a:p>
          <a:endParaRPr lang="en-US"/>
        </a:p>
      </dgm:t>
    </dgm:pt>
    <dgm:pt modelId="{8F60A35F-557C-4D67-BF91-FE2E4C6E0561}" type="sibTrans" cxnId="{E73CCDCD-78DD-468C-AAAB-590FC31380EC}">
      <dgm:prSet/>
      <dgm:spPr/>
      <dgm:t>
        <a:bodyPr/>
        <a:lstStyle/>
        <a:p>
          <a:endParaRPr lang="en-US"/>
        </a:p>
      </dgm:t>
    </dgm:pt>
    <dgm:pt modelId="{519E27CD-A7DB-493B-9822-5804474EBED4}">
      <dgm:prSet/>
      <dgm:spPr/>
      <dgm:t>
        <a:bodyPr/>
        <a:lstStyle/>
        <a:p>
          <a:r>
            <a:rPr lang="en-US"/>
            <a:t>DIRECTIVES</a:t>
          </a:r>
        </a:p>
      </dgm:t>
    </dgm:pt>
    <dgm:pt modelId="{13F66082-46F5-4B8C-970B-9D111CC5A52A}" type="parTrans" cxnId="{94DF8899-C3C8-4A13-BD04-33852489D473}">
      <dgm:prSet/>
      <dgm:spPr/>
      <dgm:t>
        <a:bodyPr/>
        <a:lstStyle/>
        <a:p>
          <a:endParaRPr lang="en-US"/>
        </a:p>
      </dgm:t>
    </dgm:pt>
    <dgm:pt modelId="{1B549185-E387-4EE4-921B-1F798C709012}" type="sibTrans" cxnId="{94DF8899-C3C8-4A13-BD04-33852489D473}">
      <dgm:prSet/>
      <dgm:spPr/>
      <dgm:t>
        <a:bodyPr/>
        <a:lstStyle/>
        <a:p>
          <a:endParaRPr lang="en-US"/>
        </a:p>
      </dgm:t>
    </dgm:pt>
    <dgm:pt modelId="{E430013C-3255-4C3E-9E4F-A4471F7478BE}">
      <dgm:prSet/>
      <dgm:spPr/>
      <dgm:t>
        <a:bodyPr/>
        <a:lstStyle/>
        <a:p>
          <a:r>
            <a:rPr lang="en-US"/>
            <a:t>DECISION</a:t>
          </a:r>
        </a:p>
      </dgm:t>
    </dgm:pt>
    <dgm:pt modelId="{CEDEEE90-6AFB-4EAA-9CC2-5291458D878A}" type="parTrans" cxnId="{2EDA44B3-206E-414E-B13A-287ADECD851D}">
      <dgm:prSet/>
      <dgm:spPr/>
      <dgm:t>
        <a:bodyPr/>
        <a:lstStyle/>
        <a:p>
          <a:endParaRPr lang="en-US"/>
        </a:p>
      </dgm:t>
    </dgm:pt>
    <dgm:pt modelId="{91BC7F94-645F-4B04-B668-49C542BA7AB4}" type="sibTrans" cxnId="{2EDA44B3-206E-414E-B13A-287ADECD851D}">
      <dgm:prSet/>
      <dgm:spPr/>
      <dgm:t>
        <a:bodyPr/>
        <a:lstStyle/>
        <a:p>
          <a:endParaRPr lang="en-US"/>
        </a:p>
      </dgm:t>
    </dgm:pt>
    <dgm:pt modelId="{B462108B-1CBF-456B-BB29-70C0BADEE6BD}">
      <dgm:prSet/>
      <dgm:spPr/>
      <dgm:t>
        <a:bodyPr/>
        <a:lstStyle/>
        <a:p>
          <a:r>
            <a:rPr lang="en-US"/>
            <a:t>RECOMMENDATIONS</a:t>
          </a:r>
        </a:p>
      </dgm:t>
    </dgm:pt>
    <dgm:pt modelId="{706B56B5-B2B3-4F5A-9739-68A853FE3160}" type="parTrans" cxnId="{BA3167C4-C94B-4AAE-8DAF-A841B6BD1BEF}">
      <dgm:prSet/>
      <dgm:spPr/>
      <dgm:t>
        <a:bodyPr/>
        <a:lstStyle/>
        <a:p>
          <a:endParaRPr lang="en-US"/>
        </a:p>
      </dgm:t>
    </dgm:pt>
    <dgm:pt modelId="{FBCC834B-9821-4505-859C-6EB404E29D11}" type="sibTrans" cxnId="{BA3167C4-C94B-4AAE-8DAF-A841B6BD1BEF}">
      <dgm:prSet/>
      <dgm:spPr/>
      <dgm:t>
        <a:bodyPr/>
        <a:lstStyle/>
        <a:p>
          <a:endParaRPr lang="en-US"/>
        </a:p>
      </dgm:t>
    </dgm:pt>
    <dgm:pt modelId="{7469730F-EABC-4BD0-85CE-3AB83DBFB451}">
      <dgm:prSet/>
      <dgm:spPr/>
      <dgm:t>
        <a:bodyPr/>
        <a:lstStyle/>
        <a:p>
          <a:r>
            <a:rPr lang="en-US"/>
            <a:t>OPINIONS</a:t>
          </a:r>
        </a:p>
      </dgm:t>
    </dgm:pt>
    <dgm:pt modelId="{A16EB7CA-52D7-48EB-BE0A-C01885BE574A}" type="parTrans" cxnId="{074D5B2E-76BE-421C-AE98-B7661B347564}">
      <dgm:prSet/>
      <dgm:spPr/>
      <dgm:t>
        <a:bodyPr/>
        <a:lstStyle/>
        <a:p>
          <a:endParaRPr lang="en-US"/>
        </a:p>
      </dgm:t>
    </dgm:pt>
    <dgm:pt modelId="{0588B537-8814-455D-B3D5-F3044B1977BB}" type="sibTrans" cxnId="{074D5B2E-76BE-421C-AE98-B7661B347564}">
      <dgm:prSet/>
      <dgm:spPr/>
      <dgm:t>
        <a:bodyPr/>
        <a:lstStyle/>
        <a:p>
          <a:endParaRPr lang="en-US"/>
        </a:p>
      </dgm:t>
    </dgm:pt>
    <dgm:pt modelId="{5DE91A7B-1D40-491D-BE07-2DB89981E439}">
      <dgm:prSet/>
      <dgm:spPr/>
      <dgm:t>
        <a:bodyPr/>
        <a:lstStyle/>
        <a:p>
          <a:r>
            <a:rPr lang="en-US"/>
            <a:t>WHITE PAPER (on Sport, Environment, and so on)</a:t>
          </a:r>
        </a:p>
      </dgm:t>
    </dgm:pt>
    <dgm:pt modelId="{185027D1-0C0C-45F1-918E-33A0BDCA10E3}" type="parTrans" cxnId="{11A82516-F842-4870-949F-34622D6D7E74}">
      <dgm:prSet/>
      <dgm:spPr/>
      <dgm:t>
        <a:bodyPr/>
        <a:lstStyle/>
        <a:p>
          <a:endParaRPr lang="en-US"/>
        </a:p>
      </dgm:t>
    </dgm:pt>
    <dgm:pt modelId="{093587E6-B3B8-4D6C-927C-C010A57BCD2D}" type="sibTrans" cxnId="{11A82516-F842-4870-949F-34622D6D7E74}">
      <dgm:prSet/>
      <dgm:spPr/>
      <dgm:t>
        <a:bodyPr/>
        <a:lstStyle/>
        <a:p>
          <a:endParaRPr lang="en-US"/>
        </a:p>
      </dgm:t>
    </dgm:pt>
    <dgm:pt modelId="{20D76A9B-1AF5-6E4E-AD99-F9B0994313BB}" type="pres">
      <dgm:prSet presAssocID="{6A7F4345-1858-4606-A4D4-1BB3231FC048}" presName="linear" presStyleCnt="0">
        <dgm:presLayoutVars>
          <dgm:dir/>
          <dgm:animLvl val="lvl"/>
          <dgm:resizeHandles val="exact"/>
        </dgm:presLayoutVars>
      </dgm:prSet>
      <dgm:spPr/>
    </dgm:pt>
    <dgm:pt modelId="{5EA3B323-7A49-624B-84B5-AAC32BE2A0EC}" type="pres">
      <dgm:prSet presAssocID="{3A03087A-8FE9-4FB0-A41A-A4BED8A87A61}" presName="parentLin" presStyleCnt="0"/>
      <dgm:spPr/>
    </dgm:pt>
    <dgm:pt modelId="{7854853E-F944-A24D-B6EF-090045774E45}" type="pres">
      <dgm:prSet presAssocID="{3A03087A-8FE9-4FB0-A41A-A4BED8A87A61}" presName="parentLeftMargin" presStyleLbl="node1" presStyleIdx="0" presStyleCnt="2"/>
      <dgm:spPr/>
    </dgm:pt>
    <dgm:pt modelId="{342AE12A-2CCE-B648-987A-91FAFB9A7F9E}" type="pres">
      <dgm:prSet presAssocID="{3A03087A-8FE9-4FB0-A41A-A4BED8A87A6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3D48637-1A27-CB44-9354-DF10984A9D26}" type="pres">
      <dgm:prSet presAssocID="{3A03087A-8FE9-4FB0-A41A-A4BED8A87A61}" presName="negativeSpace" presStyleCnt="0"/>
      <dgm:spPr/>
    </dgm:pt>
    <dgm:pt modelId="{88427BEB-6FC0-C541-9BF4-B5F305A83A97}" type="pres">
      <dgm:prSet presAssocID="{3A03087A-8FE9-4FB0-A41A-A4BED8A87A61}" presName="childText" presStyleLbl="conFgAcc1" presStyleIdx="0" presStyleCnt="2">
        <dgm:presLayoutVars>
          <dgm:bulletEnabled val="1"/>
        </dgm:presLayoutVars>
      </dgm:prSet>
      <dgm:spPr/>
    </dgm:pt>
    <dgm:pt modelId="{C4256842-1DE1-9346-9C43-1C4CC1465151}" type="pres">
      <dgm:prSet presAssocID="{92D0494A-C9D8-4535-9B3A-15A66C0AE450}" presName="spaceBetweenRectangles" presStyleCnt="0"/>
      <dgm:spPr/>
    </dgm:pt>
    <dgm:pt modelId="{BEDEF85C-D5A8-E74C-AFEB-8422A9B647D3}" type="pres">
      <dgm:prSet presAssocID="{18249BDF-FFE7-49DC-A09B-BE8E62CC8AEB}" presName="parentLin" presStyleCnt="0"/>
      <dgm:spPr/>
    </dgm:pt>
    <dgm:pt modelId="{43798477-2C22-7F40-8DB9-5B52520D3601}" type="pres">
      <dgm:prSet presAssocID="{18249BDF-FFE7-49DC-A09B-BE8E62CC8AEB}" presName="parentLeftMargin" presStyleLbl="node1" presStyleIdx="0" presStyleCnt="2"/>
      <dgm:spPr/>
    </dgm:pt>
    <dgm:pt modelId="{4C3BA897-F066-964A-A7DF-53577BA5E513}" type="pres">
      <dgm:prSet presAssocID="{18249BDF-FFE7-49DC-A09B-BE8E62CC8A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91D0B91-8F4A-494D-AC31-119DDD33D877}" type="pres">
      <dgm:prSet presAssocID="{18249BDF-FFE7-49DC-A09B-BE8E62CC8AEB}" presName="negativeSpace" presStyleCnt="0"/>
      <dgm:spPr/>
    </dgm:pt>
    <dgm:pt modelId="{3BB57258-DDDA-554A-8E9F-10FD9264D1F3}" type="pres">
      <dgm:prSet presAssocID="{18249BDF-FFE7-49DC-A09B-BE8E62CC8AE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FA8F00D-0F04-6546-9852-BEADC2F55D0F}" type="presOf" srcId="{E54DE98C-3B43-4442-8DCA-73B7F7E46A54}" destId="{3BB57258-DDDA-554A-8E9F-10FD9264D1F3}" srcOrd="0" destOrd="0" presId="urn:microsoft.com/office/officeart/2005/8/layout/list1"/>
    <dgm:cxn modelId="{96C35813-713F-6B4C-BE74-6C5950C16440}" type="presOf" srcId="{B462108B-1CBF-456B-BB29-70C0BADEE6BD}" destId="{3BB57258-DDDA-554A-8E9F-10FD9264D1F3}" srcOrd="0" destOrd="3" presId="urn:microsoft.com/office/officeart/2005/8/layout/list1"/>
    <dgm:cxn modelId="{8B3F2E15-0856-394B-9325-66E4EBCEDACD}" type="presOf" srcId="{88E7E576-64E4-46CF-BC86-70503A3CF298}" destId="{88427BEB-6FC0-C541-9BF4-B5F305A83A97}" srcOrd="0" destOrd="2" presId="urn:microsoft.com/office/officeart/2005/8/layout/list1"/>
    <dgm:cxn modelId="{11A82516-F842-4870-949F-34622D6D7E74}" srcId="{18249BDF-FFE7-49DC-A09B-BE8E62CC8AEB}" destId="{5DE91A7B-1D40-491D-BE07-2DB89981E439}" srcOrd="5" destOrd="0" parTransId="{185027D1-0C0C-45F1-918E-33A0BDCA10E3}" sibTransId="{093587E6-B3B8-4D6C-927C-C010A57BCD2D}"/>
    <dgm:cxn modelId="{51A4E61B-DB95-4733-A241-3D7BD517243F}" srcId="{6A7F4345-1858-4606-A4D4-1BB3231FC048}" destId="{3A03087A-8FE9-4FB0-A41A-A4BED8A87A61}" srcOrd="0" destOrd="0" parTransId="{C94BF2B0-B3F6-4ECB-91B6-E5069726E9DB}" sibTransId="{92D0494A-C9D8-4535-9B3A-15A66C0AE450}"/>
    <dgm:cxn modelId="{AE907121-7D76-42E3-9938-6A14486CD66E}" srcId="{3A03087A-8FE9-4FB0-A41A-A4BED8A87A61}" destId="{62ACBDCA-CA1E-4FBD-8F97-4865D56C573E}" srcOrd="3" destOrd="0" parTransId="{E2E51F3B-4AA6-4A03-A107-FEC7290ABB97}" sibTransId="{3595FD26-1A59-4EAD-ACE6-D90753A426A0}"/>
    <dgm:cxn modelId="{42824F22-26E5-4458-8DA5-6E2700F8E3CF}" srcId="{3A03087A-8FE9-4FB0-A41A-A4BED8A87A61}" destId="{C8AC4129-BFF0-4189-9072-332E63CE9647}" srcOrd="1" destOrd="0" parTransId="{E787B19B-6C66-416D-9E72-21E0086DC425}" sibTransId="{CBD4FD73-FF5E-404F-AFB3-300AB35A4AE1}"/>
    <dgm:cxn modelId="{C31A702D-F60A-2E4B-870F-681FB9F36C5F}" type="presOf" srcId="{FE9FCF05-EEB9-4917-BB5F-5D19B1EB244F}" destId="{88427BEB-6FC0-C541-9BF4-B5F305A83A97}" srcOrd="0" destOrd="0" presId="urn:microsoft.com/office/officeart/2005/8/layout/list1"/>
    <dgm:cxn modelId="{074D5B2E-76BE-421C-AE98-B7661B347564}" srcId="{18249BDF-FFE7-49DC-A09B-BE8E62CC8AEB}" destId="{7469730F-EABC-4BD0-85CE-3AB83DBFB451}" srcOrd="4" destOrd="0" parTransId="{A16EB7CA-52D7-48EB-BE0A-C01885BE574A}" sibTransId="{0588B537-8814-455D-B3D5-F3044B1977BB}"/>
    <dgm:cxn modelId="{4C90BB2F-50F8-1748-A5DA-F4661E707CE1}" type="presOf" srcId="{3A03087A-8FE9-4FB0-A41A-A4BED8A87A61}" destId="{7854853E-F944-A24D-B6EF-090045774E45}" srcOrd="0" destOrd="0" presId="urn:microsoft.com/office/officeart/2005/8/layout/list1"/>
    <dgm:cxn modelId="{0A659135-43DB-F945-A10D-640C1B836BD6}" type="presOf" srcId="{18249BDF-FFE7-49DC-A09B-BE8E62CC8AEB}" destId="{4C3BA897-F066-964A-A7DF-53577BA5E513}" srcOrd="1" destOrd="0" presId="urn:microsoft.com/office/officeart/2005/8/layout/list1"/>
    <dgm:cxn modelId="{94526E43-F0E7-1B4B-B245-6647F5524AE3}" type="presOf" srcId="{18249BDF-FFE7-49DC-A09B-BE8E62CC8AEB}" destId="{43798477-2C22-7F40-8DB9-5B52520D3601}" srcOrd="0" destOrd="0" presId="urn:microsoft.com/office/officeart/2005/8/layout/list1"/>
    <dgm:cxn modelId="{72BBB64B-D1C1-6745-91B8-59EE18430C02}" type="presOf" srcId="{62ACBDCA-CA1E-4FBD-8F97-4865D56C573E}" destId="{88427BEB-6FC0-C541-9BF4-B5F305A83A97}" srcOrd="0" destOrd="3" presId="urn:microsoft.com/office/officeart/2005/8/layout/list1"/>
    <dgm:cxn modelId="{9954FE4D-19BA-4645-AED5-1FD5DFCB178E}" type="presOf" srcId="{C8AC4129-BFF0-4189-9072-332E63CE9647}" destId="{88427BEB-6FC0-C541-9BF4-B5F305A83A97}" srcOrd="0" destOrd="1" presId="urn:microsoft.com/office/officeart/2005/8/layout/list1"/>
    <dgm:cxn modelId="{61F71A62-C135-450A-9639-A7438B1537ED}" srcId="{6A7F4345-1858-4606-A4D4-1BB3231FC048}" destId="{18249BDF-FFE7-49DC-A09B-BE8E62CC8AEB}" srcOrd="1" destOrd="0" parTransId="{41BF2E15-B066-4C78-A764-92F01D3AC43C}" sibTransId="{7B78E140-5DEF-4E8F-A340-EC105F1898A0}"/>
    <dgm:cxn modelId="{B86A7171-65D4-2F48-A81F-CA678F47144B}" type="presOf" srcId="{E430013C-3255-4C3E-9E4F-A4471F7478BE}" destId="{3BB57258-DDDA-554A-8E9F-10FD9264D1F3}" srcOrd="0" destOrd="2" presId="urn:microsoft.com/office/officeart/2005/8/layout/list1"/>
    <dgm:cxn modelId="{24EB4487-66C7-274A-963E-9E51CB157BD5}" type="presOf" srcId="{3A03087A-8FE9-4FB0-A41A-A4BED8A87A61}" destId="{342AE12A-2CCE-B648-987A-91FAFB9A7F9E}" srcOrd="1" destOrd="0" presId="urn:microsoft.com/office/officeart/2005/8/layout/list1"/>
    <dgm:cxn modelId="{94DF8899-C3C8-4A13-BD04-33852489D473}" srcId="{18249BDF-FFE7-49DC-A09B-BE8E62CC8AEB}" destId="{519E27CD-A7DB-493B-9822-5804474EBED4}" srcOrd="1" destOrd="0" parTransId="{13F66082-46F5-4B8C-970B-9D111CC5A52A}" sibTransId="{1B549185-E387-4EE4-921B-1F798C709012}"/>
    <dgm:cxn modelId="{615F4B9E-5B32-DE42-A0DF-CDDA7D29D3C7}" type="presOf" srcId="{5DE91A7B-1D40-491D-BE07-2DB89981E439}" destId="{3BB57258-DDDA-554A-8E9F-10FD9264D1F3}" srcOrd="0" destOrd="5" presId="urn:microsoft.com/office/officeart/2005/8/layout/list1"/>
    <dgm:cxn modelId="{64A7BAA5-88D1-4CF9-99F7-2E964BFF672D}" srcId="{3A03087A-8FE9-4FB0-A41A-A4BED8A87A61}" destId="{F1C22ED3-0BE7-490D-8BA4-A397E035ACEA}" srcOrd="4" destOrd="0" parTransId="{2B0CF256-1FC1-44A1-90D9-FE50A492E854}" sibTransId="{1BC176CF-FDA9-481F-810B-95161169F1BB}"/>
    <dgm:cxn modelId="{2EDA44B3-206E-414E-B13A-287ADECD851D}" srcId="{18249BDF-FFE7-49DC-A09B-BE8E62CC8AEB}" destId="{E430013C-3255-4C3E-9E4F-A4471F7478BE}" srcOrd="2" destOrd="0" parTransId="{CEDEEE90-6AFB-4EAA-9CC2-5291458D878A}" sibTransId="{91BC7F94-645F-4B04-B668-49C542BA7AB4}"/>
    <dgm:cxn modelId="{1BBE8CB9-B18A-486F-B025-0CE093CEC033}" srcId="{3A03087A-8FE9-4FB0-A41A-A4BED8A87A61}" destId="{FE9FCF05-EEB9-4917-BB5F-5D19B1EB244F}" srcOrd="0" destOrd="0" parTransId="{07892708-4E0B-4135-84ED-60387A9D90DE}" sibTransId="{C4218A07-10C9-462E-91F9-8538CFE5E7CE}"/>
    <dgm:cxn modelId="{BA3167C4-C94B-4AAE-8DAF-A841B6BD1BEF}" srcId="{18249BDF-FFE7-49DC-A09B-BE8E62CC8AEB}" destId="{B462108B-1CBF-456B-BB29-70C0BADEE6BD}" srcOrd="3" destOrd="0" parTransId="{706B56B5-B2B3-4F5A-9739-68A853FE3160}" sibTransId="{FBCC834B-9821-4505-859C-6EB404E29D11}"/>
    <dgm:cxn modelId="{E73CCDCD-78DD-468C-AAAB-590FC31380EC}" srcId="{18249BDF-FFE7-49DC-A09B-BE8E62CC8AEB}" destId="{E54DE98C-3B43-4442-8DCA-73B7F7E46A54}" srcOrd="0" destOrd="0" parTransId="{AC70D696-6714-457D-A776-502687811326}" sibTransId="{8F60A35F-557C-4D67-BF91-FE2E4C6E0561}"/>
    <dgm:cxn modelId="{11FF59D8-29F6-0448-8F92-606EBE5270F2}" type="presOf" srcId="{7469730F-EABC-4BD0-85CE-3AB83DBFB451}" destId="{3BB57258-DDDA-554A-8E9F-10FD9264D1F3}" srcOrd="0" destOrd="4" presId="urn:microsoft.com/office/officeart/2005/8/layout/list1"/>
    <dgm:cxn modelId="{564C26DE-2BB5-6940-B610-539C77FEA288}" type="presOf" srcId="{F1C22ED3-0BE7-490D-8BA4-A397E035ACEA}" destId="{88427BEB-6FC0-C541-9BF4-B5F305A83A97}" srcOrd="0" destOrd="4" presId="urn:microsoft.com/office/officeart/2005/8/layout/list1"/>
    <dgm:cxn modelId="{D611B5E1-6E81-D941-AD10-7B853AC79D72}" type="presOf" srcId="{6A7F4345-1858-4606-A4D4-1BB3231FC048}" destId="{20D76A9B-1AF5-6E4E-AD99-F9B0994313BB}" srcOrd="0" destOrd="0" presId="urn:microsoft.com/office/officeart/2005/8/layout/list1"/>
    <dgm:cxn modelId="{471537F6-0536-4F0C-BC45-4A5292C98EAB}" srcId="{3A03087A-8FE9-4FB0-A41A-A4BED8A87A61}" destId="{88E7E576-64E4-46CF-BC86-70503A3CF298}" srcOrd="2" destOrd="0" parTransId="{935C604F-995C-4CCC-BA68-D29AA88855C2}" sibTransId="{1CA60E1D-0ABD-4223-AD9C-AEF2398BB0CF}"/>
    <dgm:cxn modelId="{AE78C3F6-9C22-8D43-A78E-BE02831C5288}" type="presOf" srcId="{519E27CD-A7DB-493B-9822-5804474EBED4}" destId="{3BB57258-DDDA-554A-8E9F-10FD9264D1F3}" srcOrd="0" destOrd="1" presId="urn:microsoft.com/office/officeart/2005/8/layout/list1"/>
    <dgm:cxn modelId="{784967B4-6D4A-EB4B-A399-64932F7AAA08}" type="presParOf" srcId="{20D76A9B-1AF5-6E4E-AD99-F9B0994313BB}" destId="{5EA3B323-7A49-624B-84B5-AAC32BE2A0EC}" srcOrd="0" destOrd="0" presId="urn:microsoft.com/office/officeart/2005/8/layout/list1"/>
    <dgm:cxn modelId="{B70D4BEF-49A6-4141-9F48-3115E63A934C}" type="presParOf" srcId="{5EA3B323-7A49-624B-84B5-AAC32BE2A0EC}" destId="{7854853E-F944-A24D-B6EF-090045774E45}" srcOrd="0" destOrd="0" presId="urn:microsoft.com/office/officeart/2005/8/layout/list1"/>
    <dgm:cxn modelId="{7689FB5D-EE91-1149-B60E-86250F2E6EFA}" type="presParOf" srcId="{5EA3B323-7A49-624B-84B5-AAC32BE2A0EC}" destId="{342AE12A-2CCE-B648-987A-91FAFB9A7F9E}" srcOrd="1" destOrd="0" presId="urn:microsoft.com/office/officeart/2005/8/layout/list1"/>
    <dgm:cxn modelId="{DBAD56CF-1C20-2B48-8D3C-0763CA4DAE98}" type="presParOf" srcId="{20D76A9B-1AF5-6E4E-AD99-F9B0994313BB}" destId="{83D48637-1A27-CB44-9354-DF10984A9D26}" srcOrd="1" destOrd="0" presId="urn:microsoft.com/office/officeart/2005/8/layout/list1"/>
    <dgm:cxn modelId="{8832C0C7-BF74-9C44-B24A-FAFCCB043155}" type="presParOf" srcId="{20D76A9B-1AF5-6E4E-AD99-F9B0994313BB}" destId="{88427BEB-6FC0-C541-9BF4-B5F305A83A97}" srcOrd="2" destOrd="0" presId="urn:microsoft.com/office/officeart/2005/8/layout/list1"/>
    <dgm:cxn modelId="{30E5C2DF-12A8-4C46-BFD5-8F381907D993}" type="presParOf" srcId="{20D76A9B-1AF5-6E4E-AD99-F9B0994313BB}" destId="{C4256842-1DE1-9346-9C43-1C4CC1465151}" srcOrd="3" destOrd="0" presId="urn:microsoft.com/office/officeart/2005/8/layout/list1"/>
    <dgm:cxn modelId="{2DE7F1D7-62CF-3C40-B62A-A2BC5DF6A1CE}" type="presParOf" srcId="{20D76A9B-1AF5-6E4E-AD99-F9B0994313BB}" destId="{BEDEF85C-D5A8-E74C-AFEB-8422A9B647D3}" srcOrd="4" destOrd="0" presId="urn:microsoft.com/office/officeart/2005/8/layout/list1"/>
    <dgm:cxn modelId="{44722D76-02F5-CC45-8CAA-3E9DE857B682}" type="presParOf" srcId="{BEDEF85C-D5A8-E74C-AFEB-8422A9B647D3}" destId="{43798477-2C22-7F40-8DB9-5B52520D3601}" srcOrd="0" destOrd="0" presId="urn:microsoft.com/office/officeart/2005/8/layout/list1"/>
    <dgm:cxn modelId="{2B6A5718-E98F-8341-93B3-8FAEF5E55EBB}" type="presParOf" srcId="{BEDEF85C-D5A8-E74C-AFEB-8422A9B647D3}" destId="{4C3BA897-F066-964A-A7DF-53577BA5E513}" srcOrd="1" destOrd="0" presId="urn:microsoft.com/office/officeart/2005/8/layout/list1"/>
    <dgm:cxn modelId="{17BD7E12-4576-4F4C-8027-9CD4F6E250B6}" type="presParOf" srcId="{20D76A9B-1AF5-6E4E-AD99-F9B0994313BB}" destId="{F91D0B91-8F4A-494D-AC31-119DDD33D877}" srcOrd="5" destOrd="0" presId="urn:microsoft.com/office/officeart/2005/8/layout/list1"/>
    <dgm:cxn modelId="{7CAF534A-26BC-3345-BC7F-D8205B7B11A7}" type="presParOf" srcId="{20D76A9B-1AF5-6E4E-AD99-F9B0994313BB}" destId="{3BB57258-DDDA-554A-8E9F-10FD9264D1F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79A995-139A-4608-9FDF-C556AC4EADD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FEAD6A-616F-4876-8029-1EFCEDF39DB2}">
      <dgm:prSet/>
      <dgm:spPr/>
      <dgm:t>
        <a:bodyPr/>
        <a:lstStyle/>
        <a:p>
          <a:r>
            <a:rPr lang="nl-BE" dirty="0"/>
            <a:t>Art.45 TFEU : “</a:t>
          </a:r>
          <a:r>
            <a:rPr lang="nl-BE" b="1" dirty="0"/>
            <a:t>Workers” have the right to</a:t>
          </a:r>
          <a:r>
            <a:rPr lang="nl-BE" dirty="0"/>
            <a:t>:</a:t>
          </a:r>
          <a:endParaRPr lang="en-US" dirty="0"/>
        </a:p>
      </dgm:t>
    </dgm:pt>
    <dgm:pt modelId="{F33B9268-A571-49F7-B254-A5A9A93C4560}" type="parTrans" cxnId="{B35AD914-9767-438B-992A-6F3B1F81D516}">
      <dgm:prSet/>
      <dgm:spPr/>
      <dgm:t>
        <a:bodyPr/>
        <a:lstStyle/>
        <a:p>
          <a:endParaRPr lang="en-US"/>
        </a:p>
      </dgm:t>
    </dgm:pt>
    <dgm:pt modelId="{F475DCD1-3FA0-47C1-BB98-C6836705FCE8}" type="sibTrans" cxnId="{B35AD914-9767-438B-992A-6F3B1F81D516}">
      <dgm:prSet/>
      <dgm:spPr/>
      <dgm:t>
        <a:bodyPr/>
        <a:lstStyle/>
        <a:p>
          <a:endParaRPr lang="en-US"/>
        </a:p>
      </dgm:t>
    </dgm:pt>
    <dgm:pt modelId="{BAD7F829-B398-4BBF-A71E-4AB1C38E77B9}">
      <dgm:prSet custT="1"/>
      <dgm:spPr/>
      <dgm:t>
        <a:bodyPr/>
        <a:lstStyle/>
        <a:p>
          <a:r>
            <a:rPr lang="nl-BE" sz="2400" dirty="0"/>
            <a:t>accept offers of employment actually made;</a:t>
          </a:r>
          <a:endParaRPr lang="en-US" sz="2400" dirty="0"/>
        </a:p>
      </dgm:t>
    </dgm:pt>
    <dgm:pt modelId="{3A445CF5-88B2-4E61-BC6B-E2D0E4D2D177}" type="parTrans" cxnId="{B61824E7-32C3-4B5E-B40F-74242639FB6B}">
      <dgm:prSet/>
      <dgm:spPr/>
      <dgm:t>
        <a:bodyPr/>
        <a:lstStyle/>
        <a:p>
          <a:endParaRPr lang="en-US"/>
        </a:p>
      </dgm:t>
    </dgm:pt>
    <dgm:pt modelId="{DD04F9EC-B530-4EC7-8F9C-3F55F4A614FB}" type="sibTrans" cxnId="{B61824E7-32C3-4B5E-B40F-74242639FB6B}">
      <dgm:prSet/>
      <dgm:spPr/>
      <dgm:t>
        <a:bodyPr/>
        <a:lstStyle/>
        <a:p>
          <a:endParaRPr lang="en-US"/>
        </a:p>
      </dgm:t>
    </dgm:pt>
    <dgm:pt modelId="{182ADB9B-4CB1-4317-945D-ED47CD2F3B7C}">
      <dgm:prSet custT="1"/>
      <dgm:spPr/>
      <dgm:t>
        <a:bodyPr/>
        <a:lstStyle/>
        <a:p>
          <a:r>
            <a:rPr lang="nl-BE" sz="2400" dirty="0"/>
            <a:t>move freely within the territory of Member States for this purpose;</a:t>
          </a:r>
          <a:endParaRPr lang="en-US" sz="2400" dirty="0"/>
        </a:p>
      </dgm:t>
    </dgm:pt>
    <dgm:pt modelId="{A523BE2E-699A-4C07-8C7F-7ACE402D475E}" type="parTrans" cxnId="{5FF8C6F3-6D17-454E-8C33-3E9266BCAB5A}">
      <dgm:prSet/>
      <dgm:spPr/>
      <dgm:t>
        <a:bodyPr/>
        <a:lstStyle/>
        <a:p>
          <a:endParaRPr lang="en-US"/>
        </a:p>
      </dgm:t>
    </dgm:pt>
    <dgm:pt modelId="{13134A00-12C6-44EC-B5AD-A38D999EF635}" type="sibTrans" cxnId="{5FF8C6F3-6D17-454E-8C33-3E9266BCAB5A}">
      <dgm:prSet/>
      <dgm:spPr/>
      <dgm:t>
        <a:bodyPr/>
        <a:lstStyle/>
        <a:p>
          <a:endParaRPr lang="en-US"/>
        </a:p>
      </dgm:t>
    </dgm:pt>
    <dgm:pt modelId="{D1C7A202-2057-40D1-8469-F34910B996F0}">
      <dgm:prSet custT="1"/>
      <dgm:spPr/>
      <dgm:t>
        <a:bodyPr/>
        <a:lstStyle/>
        <a:p>
          <a:r>
            <a:rPr lang="nl-BE" sz="2400" dirty="0"/>
            <a:t>to stay in a Member State for the purpose of employment;</a:t>
          </a:r>
          <a:endParaRPr lang="en-US" sz="2400" dirty="0"/>
        </a:p>
      </dgm:t>
    </dgm:pt>
    <dgm:pt modelId="{92204499-2A2D-4A37-AA54-91EBD45039D7}" type="parTrans" cxnId="{FB8F2DAC-6F71-4C58-9AAB-BE86077B5A53}">
      <dgm:prSet/>
      <dgm:spPr/>
      <dgm:t>
        <a:bodyPr/>
        <a:lstStyle/>
        <a:p>
          <a:endParaRPr lang="en-US"/>
        </a:p>
      </dgm:t>
    </dgm:pt>
    <dgm:pt modelId="{318661F5-162C-40EE-AC1B-08ACE1130515}" type="sibTrans" cxnId="{FB8F2DAC-6F71-4C58-9AAB-BE86077B5A53}">
      <dgm:prSet/>
      <dgm:spPr/>
      <dgm:t>
        <a:bodyPr/>
        <a:lstStyle/>
        <a:p>
          <a:endParaRPr lang="en-US"/>
        </a:p>
      </dgm:t>
    </dgm:pt>
    <dgm:pt modelId="{CF4C5470-A1DC-468F-8F70-4B513F387BA4}">
      <dgm:prSet custT="1"/>
      <dgm:spPr/>
      <dgm:t>
        <a:bodyPr/>
        <a:lstStyle/>
        <a:p>
          <a:r>
            <a:rPr lang="nl-BE" sz="2400" dirty="0"/>
            <a:t>to remain in the territory of a Member State after having been employed in that State.</a:t>
          </a:r>
          <a:endParaRPr lang="en-US" sz="2400" dirty="0"/>
        </a:p>
      </dgm:t>
    </dgm:pt>
    <dgm:pt modelId="{415DCED0-5BFC-48C1-BF1A-1DE8837FEA4C}" type="parTrans" cxnId="{2261ACC0-B540-49C3-B11F-749943B2471C}">
      <dgm:prSet/>
      <dgm:spPr/>
      <dgm:t>
        <a:bodyPr/>
        <a:lstStyle/>
        <a:p>
          <a:endParaRPr lang="en-US"/>
        </a:p>
      </dgm:t>
    </dgm:pt>
    <dgm:pt modelId="{63DD3CF3-499C-4F60-AF07-F876BA99D2C8}" type="sibTrans" cxnId="{2261ACC0-B540-49C3-B11F-749943B2471C}">
      <dgm:prSet/>
      <dgm:spPr/>
      <dgm:t>
        <a:bodyPr/>
        <a:lstStyle/>
        <a:p>
          <a:endParaRPr lang="en-US"/>
        </a:p>
      </dgm:t>
    </dgm:pt>
    <dgm:pt modelId="{53EE7ADE-51C2-43D8-8393-AAD16BC53A94}">
      <dgm:prSet custT="1"/>
      <dgm:spPr/>
      <dgm:t>
        <a:bodyPr/>
        <a:lstStyle/>
        <a:p>
          <a:r>
            <a:rPr lang="nl-BE" sz="2400" dirty="0"/>
            <a:t>Art. 56 TFEU :Self-employed/professionals are free to provide their services</a:t>
          </a:r>
          <a:endParaRPr lang="en-US" sz="2400" dirty="0"/>
        </a:p>
      </dgm:t>
    </dgm:pt>
    <dgm:pt modelId="{95B1FE86-4348-4DCD-A219-B94A080BFDA9}" type="parTrans" cxnId="{46DBFFDD-8D97-4ECD-8D79-6717BE8D7E09}">
      <dgm:prSet/>
      <dgm:spPr/>
      <dgm:t>
        <a:bodyPr/>
        <a:lstStyle/>
        <a:p>
          <a:endParaRPr lang="en-US"/>
        </a:p>
      </dgm:t>
    </dgm:pt>
    <dgm:pt modelId="{F3448782-F3CE-4A68-9BA6-BB427EA54620}" type="sibTrans" cxnId="{46DBFFDD-8D97-4ECD-8D79-6717BE8D7E09}">
      <dgm:prSet/>
      <dgm:spPr/>
      <dgm:t>
        <a:bodyPr/>
        <a:lstStyle/>
        <a:p>
          <a:endParaRPr lang="en-US"/>
        </a:p>
      </dgm:t>
    </dgm:pt>
    <dgm:pt modelId="{3D929F61-2AC3-BD43-9445-7806AB47BE6A}" type="pres">
      <dgm:prSet presAssocID="{B879A995-139A-4608-9FDF-C556AC4EADDA}" presName="linear" presStyleCnt="0">
        <dgm:presLayoutVars>
          <dgm:dir/>
          <dgm:animLvl val="lvl"/>
          <dgm:resizeHandles val="exact"/>
        </dgm:presLayoutVars>
      </dgm:prSet>
      <dgm:spPr/>
    </dgm:pt>
    <dgm:pt modelId="{AE47F331-60C4-4E45-934A-E37C2140F4FC}" type="pres">
      <dgm:prSet presAssocID="{7CFEAD6A-616F-4876-8029-1EFCEDF39DB2}" presName="parentLin" presStyleCnt="0"/>
      <dgm:spPr/>
    </dgm:pt>
    <dgm:pt modelId="{FB15BACC-5D95-334C-842B-74393A7FA2CB}" type="pres">
      <dgm:prSet presAssocID="{7CFEAD6A-616F-4876-8029-1EFCEDF39DB2}" presName="parentLeftMargin" presStyleLbl="node1" presStyleIdx="0" presStyleCnt="2"/>
      <dgm:spPr/>
    </dgm:pt>
    <dgm:pt modelId="{6F6E723E-9501-2A46-B3E6-4031741C92D6}" type="pres">
      <dgm:prSet presAssocID="{7CFEAD6A-616F-4876-8029-1EFCEDF39DB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5A4375-D728-CE4D-B5B2-D878B7C1020D}" type="pres">
      <dgm:prSet presAssocID="{7CFEAD6A-616F-4876-8029-1EFCEDF39DB2}" presName="negativeSpace" presStyleCnt="0"/>
      <dgm:spPr/>
    </dgm:pt>
    <dgm:pt modelId="{466B3273-EBC0-8946-8505-96313DD682A1}" type="pres">
      <dgm:prSet presAssocID="{7CFEAD6A-616F-4876-8029-1EFCEDF39DB2}" presName="childText" presStyleLbl="conFgAcc1" presStyleIdx="0" presStyleCnt="2" custLinFactNeighborX="-629">
        <dgm:presLayoutVars>
          <dgm:bulletEnabled val="1"/>
        </dgm:presLayoutVars>
      </dgm:prSet>
      <dgm:spPr/>
    </dgm:pt>
    <dgm:pt modelId="{F445EFA8-E44F-5843-851D-33728204B1A2}" type="pres">
      <dgm:prSet presAssocID="{F475DCD1-3FA0-47C1-BB98-C6836705FCE8}" presName="spaceBetweenRectangles" presStyleCnt="0"/>
      <dgm:spPr/>
    </dgm:pt>
    <dgm:pt modelId="{B76A5B5C-71C2-B840-BAED-0996DB90C213}" type="pres">
      <dgm:prSet presAssocID="{53EE7ADE-51C2-43D8-8393-AAD16BC53A94}" presName="parentLin" presStyleCnt="0"/>
      <dgm:spPr/>
    </dgm:pt>
    <dgm:pt modelId="{57B43F06-FC9C-A846-A97E-0E270B7D71BB}" type="pres">
      <dgm:prSet presAssocID="{53EE7ADE-51C2-43D8-8393-AAD16BC53A94}" presName="parentLeftMargin" presStyleLbl="node1" presStyleIdx="0" presStyleCnt="2"/>
      <dgm:spPr/>
    </dgm:pt>
    <dgm:pt modelId="{1020BF88-E68F-9944-9D9E-DF6BDA8DBF08}" type="pres">
      <dgm:prSet presAssocID="{53EE7ADE-51C2-43D8-8393-AAD16BC53A94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E3456838-A854-E54D-A84D-4569982E38AF}" type="pres">
      <dgm:prSet presAssocID="{53EE7ADE-51C2-43D8-8393-AAD16BC53A94}" presName="negativeSpace" presStyleCnt="0"/>
      <dgm:spPr/>
    </dgm:pt>
    <dgm:pt modelId="{64560364-15E1-F04A-A4DE-697C7E65D7C2}" type="pres">
      <dgm:prSet presAssocID="{53EE7ADE-51C2-43D8-8393-AAD16BC53A9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35AD914-9767-438B-992A-6F3B1F81D516}" srcId="{B879A995-139A-4608-9FDF-C556AC4EADDA}" destId="{7CFEAD6A-616F-4876-8029-1EFCEDF39DB2}" srcOrd="0" destOrd="0" parTransId="{F33B9268-A571-49F7-B254-A5A9A93C4560}" sibTransId="{F475DCD1-3FA0-47C1-BB98-C6836705FCE8}"/>
    <dgm:cxn modelId="{0779DD16-68F4-434D-9045-007C47F20062}" type="presOf" srcId="{53EE7ADE-51C2-43D8-8393-AAD16BC53A94}" destId="{1020BF88-E68F-9944-9D9E-DF6BDA8DBF08}" srcOrd="1" destOrd="0" presId="urn:microsoft.com/office/officeart/2005/8/layout/list1"/>
    <dgm:cxn modelId="{1A919F2A-2FDB-D14B-A9BD-70684986DC3D}" type="presOf" srcId="{BAD7F829-B398-4BBF-A71E-4AB1C38E77B9}" destId="{466B3273-EBC0-8946-8505-96313DD682A1}" srcOrd="0" destOrd="0" presId="urn:microsoft.com/office/officeart/2005/8/layout/list1"/>
    <dgm:cxn modelId="{92AC2B3D-C9EB-3948-AE02-9BB53D6E162F}" type="presOf" srcId="{182ADB9B-4CB1-4317-945D-ED47CD2F3B7C}" destId="{466B3273-EBC0-8946-8505-96313DD682A1}" srcOrd="0" destOrd="1" presId="urn:microsoft.com/office/officeart/2005/8/layout/list1"/>
    <dgm:cxn modelId="{D4F79565-A8E5-764B-8107-96BEE2CE6BC3}" type="presOf" srcId="{D1C7A202-2057-40D1-8469-F34910B996F0}" destId="{466B3273-EBC0-8946-8505-96313DD682A1}" srcOrd="0" destOrd="2" presId="urn:microsoft.com/office/officeart/2005/8/layout/list1"/>
    <dgm:cxn modelId="{F6D7F47E-8DB9-1242-9B0B-EE383508E271}" type="presOf" srcId="{53EE7ADE-51C2-43D8-8393-AAD16BC53A94}" destId="{57B43F06-FC9C-A846-A97E-0E270B7D71BB}" srcOrd="0" destOrd="0" presId="urn:microsoft.com/office/officeart/2005/8/layout/list1"/>
    <dgm:cxn modelId="{AF3E6F90-1622-2B41-918E-0E82AE67D9B8}" type="presOf" srcId="{CF4C5470-A1DC-468F-8F70-4B513F387BA4}" destId="{466B3273-EBC0-8946-8505-96313DD682A1}" srcOrd="0" destOrd="3" presId="urn:microsoft.com/office/officeart/2005/8/layout/list1"/>
    <dgm:cxn modelId="{DB77D09D-BD15-C24B-A692-3DD64FA9A7C9}" type="presOf" srcId="{B879A995-139A-4608-9FDF-C556AC4EADDA}" destId="{3D929F61-2AC3-BD43-9445-7806AB47BE6A}" srcOrd="0" destOrd="0" presId="urn:microsoft.com/office/officeart/2005/8/layout/list1"/>
    <dgm:cxn modelId="{FB8F2DAC-6F71-4C58-9AAB-BE86077B5A53}" srcId="{7CFEAD6A-616F-4876-8029-1EFCEDF39DB2}" destId="{D1C7A202-2057-40D1-8469-F34910B996F0}" srcOrd="2" destOrd="0" parTransId="{92204499-2A2D-4A37-AA54-91EBD45039D7}" sibTransId="{318661F5-162C-40EE-AC1B-08ACE1130515}"/>
    <dgm:cxn modelId="{2261ACC0-B540-49C3-B11F-749943B2471C}" srcId="{7CFEAD6A-616F-4876-8029-1EFCEDF39DB2}" destId="{CF4C5470-A1DC-468F-8F70-4B513F387BA4}" srcOrd="3" destOrd="0" parTransId="{415DCED0-5BFC-48C1-BF1A-1DE8837FEA4C}" sibTransId="{63DD3CF3-499C-4F60-AF07-F876BA99D2C8}"/>
    <dgm:cxn modelId="{46DBFFDD-8D97-4ECD-8D79-6717BE8D7E09}" srcId="{B879A995-139A-4608-9FDF-C556AC4EADDA}" destId="{53EE7ADE-51C2-43D8-8393-AAD16BC53A94}" srcOrd="1" destOrd="0" parTransId="{95B1FE86-4348-4DCD-A219-B94A080BFDA9}" sibTransId="{F3448782-F3CE-4A68-9BA6-BB427EA54620}"/>
    <dgm:cxn modelId="{07B771E5-CC0B-7D4E-897C-4F10BEB2801E}" type="presOf" srcId="{7CFEAD6A-616F-4876-8029-1EFCEDF39DB2}" destId="{6F6E723E-9501-2A46-B3E6-4031741C92D6}" srcOrd="1" destOrd="0" presId="urn:microsoft.com/office/officeart/2005/8/layout/list1"/>
    <dgm:cxn modelId="{B61824E7-32C3-4B5E-B40F-74242639FB6B}" srcId="{7CFEAD6A-616F-4876-8029-1EFCEDF39DB2}" destId="{BAD7F829-B398-4BBF-A71E-4AB1C38E77B9}" srcOrd="0" destOrd="0" parTransId="{3A445CF5-88B2-4E61-BC6B-E2D0E4D2D177}" sibTransId="{DD04F9EC-B530-4EC7-8F9C-3F55F4A614FB}"/>
    <dgm:cxn modelId="{5FF8C6F3-6D17-454E-8C33-3E9266BCAB5A}" srcId="{7CFEAD6A-616F-4876-8029-1EFCEDF39DB2}" destId="{182ADB9B-4CB1-4317-945D-ED47CD2F3B7C}" srcOrd="1" destOrd="0" parTransId="{A523BE2E-699A-4C07-8C7F-7ACE402D475E}" sibTransId="{13134A00-12C6-44EC-B5AD-A38D999EF635}"/>
    <dgm:cxn modelId="{ED991DFE-ACF9-0842-A4FC-761F3570ED44}" type="presOf" srcId="{7CFEAD6A-616F-4876-8029-1EFCEDF39DB2}" destId="{FB15BACC-5D95-334C-842B-74393A7FA2CB}" srcOrd="0" destOrd="0" presId="urn:microsoft.com/office/officeart/2005/8/layout/list1"/>
    <dgm:cxn modelId="{02615078-0E0E-4F43-90FE-EC4C073E17E4}" type="presParOf" srcId="{3D929F61-2AC3-BD43-9445-7806AB47BE6A}" destId="{AE47F331-60C4-4E45-934A-E37C2140F4FC}" srcOrd="0" destOrd="0" presId="urn:microsoft.com/office/officeart/2005/8/layout/list1"/>
    <dgm:cxn modelId="{DAA12FEE-0C1B-C34A-A30D-26F8F7039244}" type="presParOf" srcId="{AE47F331-60C4-4E45-934A-E37C2140F4FC}" destId="{FB15BACC-5D95-334C-842B-74393A7FA2CB}" srcOrd="0" destOrd="0" presId="urn:microsoft.com/office/officeart/2005/8/layout/list1"/>
    <dgm:cxn modelId="{C1735BB6-7A89-F34F-81F6-29DB339784C2}" type="presParOf" srcId="{AE47F331-60C4-4E45-934A-E37C2140F4FC}" destId="{6F6E723E-9501-2A46-B3E6-4031741C92D6}" srcOrd="1" destOrd="0" presId="urn:microsoft.com/office/officeart/2005/8/layout/list1"/>
    <dgm:cxn modelId="{813B599D-3475-EE45-90DE-749C973F89BE}" type="presParOf" srcId="{3D929F61-2AC3-BD43-9445-7806AB47BE6A}" destId="{545A4375-D728-CE4D-B5B2-D878B7C1020D}" srcOrd="1" destOrd="0" presId="urn:microsoft.com/office/officeart/2005/8/layout/list1"/>
    <dgm:cxn modelId="{A08DD1DD-EB70-9145-A9EF-7CD4777FF79F}" type="presParOf" srcId="{3D929F61-2AC3-BD43-9445-7806AB47BE6A}" destId="{466B3273-EBC0-8946-8505-96313DD682A1}" srcOrd="2" destOrd="0" presId="urn:microsoft.com/office/officeart/2005/8/layout/list1"/>
    <dgm:cxn modelId="{2CE4FD92-13A2-9A46-96E3-76D8BFCD899B}" type="presParOf" srcId="{3D929F61-2AC3-BD43-9445-7806AB47BE6A}" destId="{F445EFA8-E44F-5843-851D-33728204B1A2}" srcOrd="3" destOrd="0" presId="urn:microsoft.com/office/officeart/2005/8/layout/list1"/>
    <dgm:cxn modelId="{4799AA27-3093-0B44-9C48-1D22C785BD13}" type="presParOf" srcId="{3D929F61-2AC3-BD43-9445-7806AB47BE6A}" destId="{B76A5B5C-71C2-B840-BAED-0996DB90C213}" srcOrd="4" destOrd="0" presId="urn:microsoft.com/office/officeart/2005/8/layout/list1"/>
    <dgm:cxn modelId="{CDCEF025-5366-EF4F-90BD-CC73C740D336}" type="presParOf" srcId="{B76A5B5C-71C2-B840-BAED-0996DB90C213}" destId="{57B43F06-FC9C-A846-A97E-0E270B7D71BB}" srcOrd="0" destOrd="0" presId="urn:microsoft.com/office/officeart/2005/8/layout/list1"/>
    <dgm:cxn modelId="{E8556963-5FBE-4347-B9E4-22A426D0954D}" type="presParOf" srcId="{B76A5B5C-71C2-B840-BAED-0996DB90C213}" destId="{1020BF88-E68F-9944-9D9E-DF6BDA8DBF08}" srcOrd="1" destOrd="0" presId="urn:microsoft.com/office/officeart/2005/8/layout/list1"/>
    <dgm:cxn modelId="{72DCC81C-E5A4-E14E-A75D-79BE9E874814}" type="presParOf" srcId="{3D929F61-2AC3-BD43-9445-7806AB47BE6A}" destId="{E3456838-A854-E54D-A84D-4569982E38AF}" srcOrd="5" destOrd="0" presId="urn:microsoft.com/office/officeart/2005/8/layout/list1"/>
    <dgm:cxn modelId="{56D0F771-F8B2-174B-A4CA-865111DAC67E}" type="presParOf" srcId="{3D929F61-2AC3-BD43-9445-7806AB47BE6A}" destId="{64560364-15E1-F04A-A4DE-697C7E65D7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1F74A1-43B4-4C7C-A1B3-142881E83850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9071EB-0BE2-4D60-80A4-AF97D6BF2B45}">
      <dgm:prSet custT="1"/>
      <dgm:spPr/>
      <dgm:t>
        <a:bodyPr/>
        <a:lstStyle/>
        <a:p>
          <a:r>
            <a:rPr lang="en-US" sz="3200" dirty="0"/>
            <a:t>Belgian Player  of RC Liège (Belgian Club)</a:t>
          </a:r>
        </a:p>
      </dgm:t>
    </dgm:pt>
    <dgm:pt modelId="{7B78D8EF-0A67-40DA-9DA7-7D496101C06C}" type="parTrans" cxnId="{4653D1AB-3B90-4C76-939F-0069FD9FFDF7}">
      <dgm:prSet/>
      <dgm:spPr/>
      <dgm:t>
        <a:bodyPr/>
        <a:lstStyle/>
        <a:p>
          <a:endParaRPr lang="en-US"/>
        </a:p>
      </dgm:t>
    </dgm:pt>
    <dgm:pt modelId="{62E001E1-8B93-4F4E-A615-E8B9F258E312}" type="sibTrans" cxnId="{4653D1AB-3B90-4C76-939F-0069FD9FFDF7}">
      <dgm:prSet/>
      <dgm:spPr/>
      <dgm:t>
        <a:bodyPr/>
        <a:lstStyle/>
        <a:p>
          <a:endParaRPr lang="en-US"/>
        </a:p>
      </dgm:t>
    </dgm:pt>
    <dgm:pt modelId="{37572D75-7E06-4C04-BFE7-4362EEA220EB}">
      <dgm:prSet custT="1"/>
      <dgm:spPr/>
      <dgm:t>
        <a:bodyPr/>
        <a:lstStyle/>
        <a:p>
          <a:r>
            <a:rPr lang="en-US" sz="3200" dirty="0"/>
            <a:t>Salary (120.000 BEF = </a:t>
          </a:r>
          <a:r>
            <a:rPr lang="en-US" sz="3200" b="0" dirty="0"/>
            <a:t>3000 euros</a:t>
          </a:r>
          <a:r>
            <a:rPr lang="en-US" sz="3200" dirty="0"/>
            <a:t>) during employment relationship</a:t>
          </a:r>
        </a:p>
      </dgm:t>
    </dgm:pt>
    <dgm:pt modelId="{8C44AEAD-EB1F-45D4-8951-7D9FA116A089}" type="parTrans" cxnId="{298B55DB-47D3-44C8-837D-9E59000F3D27}">
      <dgm:prSet/>
      <dgm:spPr/>
      <dgm:t>
        <a:bodyPr/>
        <a:lstStyle/>
        <a:p>
          <a:endParaRPr lang="en-US"/>
        </a:p>
      </dgm:t>
    </dgm:pt>
    <dgm:pt modelId="{9D70B506-02B7-4A53-9445-F7E6D897705E}" type="sibTrans" cxnId="{298B55DB-47D3-44C8-837D-9E59000F3D27}">
      <dgm:prSet/>
      <dgm:spPr/>
      <dgm:t>
        <a:bodyPr/>
        <a:lstStyle/>
        <a:p>
          <a:endParaRPr lang="en-US"/>
        </a:p>
      </dgm:t>
    </dgm:pt>
    <dgm:pt modelId="{69B5644C-6B03-4FF8-9750-E9639844D451}">
      <dgm:prSet custT="1"/>
      <dgm:spPr/>
      <dgm:t>
        <a:bodyPr/>
        <a:lstStyle/>
        <a:p>
          <a:r>
            <a:rPr lang="en-US" sz="3200" dirty="0"/>
            <a:t>Salary in case of acceptance of renewal of contract =750 euros</a:t>
          </a:r>
        </a:p>
      </dgm:t>
    </dgm:pt>
    <dgm:pt modelId="{371D9BCF-D5B4-46B1-9119-5EA70E653BDF}" type="parTrans" cxnId="{66050AA3-9CD9-4EEC-A06A-014CAF591418}">
      <dgm:prSet/>
      <dgm:spPr/>
      <dgm:t>
        <a:bodyPr/>
        <a:lstStyle/>
        <a:p>
          <a:endParaRPr lang="en-US"/>
        </a:p>
      </dgm:t>
    </dgm:pt>
    <dgm:pt modelId="{03B65551-AAFF-49AF-B3C2-53298BBD3F3C}" type="sibTrans" cxnId="{66050AA3-9CD9-4EEC-A06A-014CAF591418}">
      <dgm:prSet/>
      <dgm:spPr/>
      <dgm:t>
        <a:bodyPr/>
        <a:lstStyle/>
        <a:p>
          <a:endParaRPr lang="en-US"/>
        </a:p>
      </dgm:t>
    </dgm:pt>
    <dgm:pt modelId="{9EAACD0F-19FF-4D8D-8CBA-CCFC3EE13336}">
      <dgm:prSet/>
      <dgm:spPr/>
      <dgm:t>
        <a:bodyPr/>
        <a:lstStyle/>
        <a:p>
          <a:r>
            <a:rPr lang="en-US" dirty="0"/>
            <a:t>Transfer fee…after expiration of contract</a:t>
          </a:r>
        </a:p>
      </dgm:t>
    </dgm:pt>
    <dgm:pt modelId="{3242A4C9-FA2F-45EB-887C-B8F2A3BFD251}" type="sibTrans" cxnId="{CF1DDC24-CFC9-4E90-BF18-18ED1A28D116}">
      <dgm:prSet/>
      <dgm:spPr/>
      <dgm:t>
        <a:bodyPr/>
        <a:lstStyle/>
        <a:p>
          <a:endParaRPr lang="en-US"/>
        </a:p>
      </dgm:t>
    </dgm:pt>
    <dgm:pt modelId="{68DB1D3F-D57E-4AE6-9E73-7F82C4C64942}" type="parTrans" cxnId="{CF1DDC24-CFC9-4E90-BF18-18ED1A28D116}">
      <dgm:prSet/>
      <dgm:spPr/>
      <dgm:t>
        <a:bodyPr/>
        <a:lstStyle/>
        <a:p>
          <a:endParaRPr lang="en-US"/>
        </a:p>
      </dgm:t>
    </dgm:pt>
    <dgm:pt modelId="{3FC0A928-03FC-435B-A7D3-2C6E1BA78905}">
      <dgm:prSet/>
      <dgm:spPr/>
      <dgm:t>
        <a:bodyPr/>
        <a:lstStyle/>
        <a:p>
          <a:r>
            <a:rPr lang="en-US" dirty="0"/>
            <a:t>FC Dunkerque (French Club)</a:t>
          </a:r>
        </a:p>
      </dgm:t>
    </dgm:pt>
    <dgm:pt modelId="{D3015A8B-2CE2-4E13-BDF8-081470BC094A}" type="sibTrans" cxnId="{AE1F9997-55B9-4ADA-B72E-B36D88314521}">
      <dgm:prSet/>
      <dgm:spPr/>
      <dgm:t>
        <a:bodyPr/>
        <a:lstStyle/>
        <a:p>
          <a:endParaRPr lang="en-US"/>
        </a:p>
      </dgm:t>
    </dgm:pt>
    <dgm:pt modelId="{1196E3BA-33BF-4070-86D4-FFB0A9C80286}" type="parTrans" cxnId="{AE1F9997-55B9-4ADA-B72E-B36D88314521}">
      <dgm:prSet/>
      <dgm:spPr/>
      <dgm:t>
        <a:bodyPr/>
        <a:lstStyle/>
        <a:p>
          <a:endParaRPr lang="en-US"/>
        </a:p>
      </dgm:t>
    </dgm:pt>
    <dgm:pt modelId="{A0181E81-3DAF-8749-96DB-AFD05B502EDF}" type="pres">
      <dgm:prSet presAssocID="{631F74A1-43B4-4C7C-A1B3-142881E83850}" presName="Name0" presStyleCnt="0">
        <dgm:presLayoutVars>
          <dgm:dir/>
          <dgm:animLvl val="lvl"/>
          <dgm:resizeHandles val="exact"/>
        </dgm:presLayoutVars>
      </dgm:prSet>
      <dgm:spPr/>
    </dgm:pt>
    <dgm:pt modelId="{7FF37CF8-E18C-AA4F-91CB-08101118FCE2}" type="pres">
      <dgm:prSet presAssocID="{C29071EB-0BE2-4D60-80A4-AF97D6BF2B45}" presName="linNode" presStyleCnt="0"/>
      <dgm:spPr/>
    </dgm:pt>
    <dgm:pt modelId="{D9A0B57D-92F0-B94E-8BE0-38A7172965FF}" type="pres">
      <dgm:prSet presAssocID="{C29071EB-0BE2-4D60-80A4-AF97D6BF2B45}" presName="parentText" presStyleLbl="node1" presStyleIdx="0" presStyleCnt="5" custScaleX="201396" custLinFactNeighborX="-477" custLinFactNeighborY="720">
        <dgm:presLayoutVars>
          <dgm:chMax val="1"/>
          <dgm:bulletEnabled val="1"/>
        </dgm:presLayoutVars>
      </dgm:prSet>
      <dgm:spPr/>
    </dgm:pt>
    <dgm:pt modelId="{CE1F6AF6-E301-3B4B-8C47-64FAE7BFDB0A}" type="pres">
      <dgm:prSet presAssocID="{62E001E1-8B93-4F4E-A615-E8B9F258E312}" presName="sp" presStyleCnt="0"/>
      <dgm:spPr/>
    </dgm:pt>
    <dgm:pt modelId="{6B5A4B96-CC4F-EA45-B022-D1BBC7DDC7D1}" type="pres">
      <dgm:prSet presAssocID="{37572D75-7E06-4C04-BFE7-4362EEA220EB}" presName="linNode" presStyleCnt="0"/>
      <dgm:spPr/>
    </dgm:pt>
    <dgm:pt modelId="{5F993A25-2A34-B240-8EA9-6603D7FBBAC7}" type="pres">
      <dgm:prSet presAssocID="{37572D75-7E06-4C04-BFE7-4362EEA220EB}" presName="parentText" presStyleLbl="node1" presStyleIdx="1" presStyleCnt="5" custScaleX="198852" custLinFactNeighborX="-477" custLinFactNeighborY="720">
        <dgm:presLayoutVars>
          <dgm:chMax val="1"/>
          <dgm:bulletEnabled val="1"/>
        </dgm:presLayoutVars>
      </dgm:prSet>
      <dgm:spPr/>
    </dgm:pt>
    <dgm:pt modelId="{791AA2FD-1DC5-E447-A28C-9263F942BAB6}" type="pres">
      <dgm:prSet presAssocID="{9D70B506-02B7-4A53-9445-F7E6D897705E}" presName="sp" presStyleCnt="0"/>
      <dgm:spPr/>
    </dgm:pt>
    <dgm:pt modelId="{823FBD17-2E88-AD4D-95DD-7A7D5C28AB45}" type="pres">
      <dgm:prSet presAssocID="{69B5644C-6B03-4FF8-9750-E9639844D451}" presName="linNode" presStyleCnt="0"/>
      <dgm:spPr/>
    </dgm:pt>
    <dgm:pt modelId="{E9376943-6694-8B44-A15D-8FE9A577FF19}" type="pres">
      <dgm:prSet presAssocID="{69B5644C-6B03-4FF8-9750-E9639844D451}" presName="parentText" presStyleLbl="node1" presStyleIdx="2" presStyleCnt="5" custScaleX="198852" custLinFactNeighborX="-1317" custLinFactNeighborY="-3598">
        <dgm:presLayoutVars>
          <dgm:chMax val="1"/>
          <dgm:bulletEnabled val="1"/>
        </dgm:presLayoutVars>
      </dgm:prSet>
      <dgm:spPr/>
    </dgm:pt>
    <dgm:pt modelId="{DAEDFB69-1976-0C47-8450-A7184BEAD0AB}" type="pres">
      <dgm:prSet presAssocID="{03B65551-AAFF-49AF-B3C2-53298BBD3F3C}" presName="sp" presStyleCnt="0"/>
      <dgm:spPr/>
    </dgm:pt>
    <dgm:pt modelId="{CF204235-D080-3E4C-8885-994B2048AFBF}" type="pres">
      <dgm:prSet presAssocID="{3FC0A928-03FC-435B-A7D3-2C6E1BA78905}" presName="linNode" presStyleCnt="0"/>
      <dgm:spPr/>
    </dgm:pt>
    <dgm:pt modelId="{B35D26D8-33EB-774C-8F6A-BEBD41BD85F2}" type="pres">
      <dgm:prSet presAssocID="{3FC0A928-03FC-435B-A7D3-2C6E1BA78905}" presName="parentText" presStyleLbl="node1" presStyleIdx="3" presStyleCnt="5" custScaleX="197580">
        <dgm:presLayoutVars>
          <dgm:chMax val="1"/>
          <dgm:bulletEnabled val="1"/>
        </dgm:presLayoutVars>
      </dgm:prSet>
      <dgm:spPr/>
    </dgm:pt>
    <dgm:pt modelId="{7FEFF52D-0120-2B4C-98D1-FB20459DC1A4}" type="pres">
      <dgm:prSet presAssocID="{D3015A8B-2CE2-4E13-BDF8-081470BC094A}" presName="sp" presStyleCnt="0"/>
      <dgm:spPr/>
    </dgm:pt>
    <dgm:pt modelId="{FB170D79-1161-594F-8AA2-26E65FFAB954}" type="pres">
      <dgm:prSet presAssocID="{9EAACD0F-19FF-4D8D-8CBA-CCFC3EE13336}" presName="linNode" presStyleCnt="0"/>
      <dgm:spPr/>
    </dgm:pt>
    <dgm:pt modelId="{21AF9A00-D147-944E-AACE-01B66D28A352}" type="pres">
      <dgm:prSet presAssocID="{9EAACD0F-19FF-4D8D-8CBA-CCFC3EE13336}" presName="parentText" presStyleLbl="node1" presStyleIdx="4" presStyleCnt="5" custScaleX="195356">
        <dgm:presLayoutVars>
          <dgm:chMax val="1"/>
          <dgm:bulletEnabled val="1"/>
        </dgm:presLayoutVars>
      </dgm:prSet>
      <dgm:spPr/>
    </dgm:pt>
  </dgm:ptLst>
  <dgm:cxnLst>
    <dgm:cxn modelId="{DC493F1A-DE11-F641-84FE-8DBB6392A724}" type="presOf" srcId="{69B5644C-6B03-4FF8-9750-E9639844D451}" destId="{E9376943-6694-8B44-A15D-8FE9A577FF19}" srcOrd="0" destOrd="0" presId="urn:microsoft.com/office/officeart/2005/8/layout/vList5"/>
    <dgm:cxn modelId="{4E38161C-8F13-1041-8DAF-E91BF01D0EB1}" type="presOf" srcId="{631F74A1-43B4-4C7C-A1B3-142881E83850}" destId="{A0181E81-3DAF-8749-96DB-AFD05B502EDF}" srcOrd="0" destOrd="0" presId="urn:microsoft.com/office/officeart/2005/8/layout/vList5"/>
    <dgm:cxn modelId="{CF1DDC24-CFC9-4E90-BF18-18ED1A28D116}" srcId="{631F74A1-43B4-4C7C-A1B3-142881E83850}" destId="{9EAACD0F-19FF-4D8D-8CBA-CCFC3EE13336}" srcOrd="4" destOrd="0" parTransId="{68DB1D3F-D57E-4AE6-9E73-7F82C4C64942}" sibTransId="{3242A4C9-FA2F-45EB-887C-B8F2A3BFD251}"/>
    <dgm:cxn modelId="{5ABE703A-1689-874A-8E83-37B126F0263D}" type="presOf" srcId="{3FC0A928-03FC-435B-A7D3-2C6E1BA78905}" destId="{B35D26D8-33EB-774C-8F6A-BEBD41BD85F2}" srcOrd="0" destOrd="0" presId="urn:microsoft.com/office/officeart/2005/8/layout/vList5"/>
    <dgm:cxn modelId="{4D5F9E5C-D822-7E42-BE03-BEC3B41D79D2}" type="presOf" srcId="{C29071EB-0BE2-4D60-80A4-AF97D6BF2B45}" destId="{D9A0B57D-92F0-B94E-8BE0-38A7172965FF}" srcOrd="0" destOrd="0" presId="urn:microsoft.com/office/officeart/2005/8/layout/vList5"/>
    <dgm:cxn modelId="{AE1F9997-55B9-4ADA-B72E-B36D88314521}" srcId="{631F74A1-43B4-4C7C-A1B3-142881E83850}" destId="{3FC0A928-03FC-435B-A7D3-2C6E1BA78905}" srcOrd="3" destOrd="0" parTransId="{1196E3BA-33BF-4070-86D4-FFB0A9C80286}" sibTransId="{D3015A8B-2CE2-4E13-BDF8-081470BC094A}"/>
    <dgm:cxn modelId="{66050AA3-9CD9-4EEC-A06A-014CAF591418}" srcId="{631F74A1-43B4-4C7C-A1B3-142881E83850}" destId="{69B5644C-6B03-4FF8-9750-E9639844D451}" srcOrd="2" destOrd="0" parTransId="{371D9BCF-D5B4-46B1-9119-5EA70E653BDF}" sibTransId="{03B65551-AAFF-49AF-B3C2-53298BBD3F3C}"/>
    <dgm:cxn modelId="{BB7E6AA6-F48B-4943-A3C2-D48DAFD9C734}" type="presOf" srcId="{9EAACD0F-19FF-4D8D-8CBA-CCFC3EE13336}" destId="{21AF9A00-D147-944E-AACE-01B66D28A352}" srcOrd="0" destOrd="0" presId="urn:microsoft.com/office/officeart/2005/8/layout/vList5"/>
    <dgm:cxn modelId="{4653D1AB-3B90-4C76-939F-0069FD9FFDF7}" srcId="{631F74A1-43B4-4C7C-A1B3-142881E83850}" destId="{C29071EB-0BE2-4D60-80A4-AF97D6BF2B45}" srcOrd="0" destOrd="0" parTransId="{7B78D8EF-0A67-40DA-9DA7-7D496101C06C}" sibTransId="{62E001E1-8B93-4F4E-A615-E8B9F258E312}"/>
    <dgm:cxn modelId="{298B55DB-47D3-44C8-837D-9E59000F3D27}" srcId="{631F74A1-43B4-4C7C-A1B3-142881E83850}" destId="{37572D75-7E06-4C04-BFE7-4362EEA220EB}" srcOrd="1" destOrd="0" parTransId="{8C44AEAD-EB1F-45D4-8951-7D9FA116A089}" sibTransId="{9D70B506-02B7-4A53-9445-F7E6D897705E}"/>
    <dgm:cxn modelId="{47102EEC-6EB3-4647-A20B-F01274950344}" type="presOf" srcId="{37572D75-7E06-4C04-BFE7-4362EEA220EB}" destId="{5F993A25-2A34-B240-8EA9-6603D7FBBAC7}" srcOrd="0" destOrd="0" presId="urn:microsoft.com/office/officeart/2005/8/layout/vList5"/>
    <dgm:cxn modelId="{E6F2715B-2B8C-D143-8D3F-A58F75E34217}" type="presParOf" srcId="{A0181E81-3DAF-8749-96DB-AFD05B502EDF}" destId="{7FF37CF8-E18C-AA4F-91CB-08101118FCE2}" srcOrd="0" destOrd="0" presId="urn:microsoft.com/office/officeart/2005/8/layout/vList5"/>
    <dgm:cxn modelId="{0400C4DA-3224-234F-B4CD-ED870E91271B}" type="presParOf" srcId="{7FF37CF8-E18C-AA4F-91CB-08101118FCE2}" destId="{D9A0B57D-92F0-B94E-8BE0-38A7172965FF}" srcOrd="0" destOrd="0" presId="urn:microsoft.com/office/officeart/2005/8/layout/vList5"/>
    <dgm:cxn modelId="{16DC94DC-879D-CA43-A4DA-A9CBFB5DD0A0}" type="presParOf" srcId="{A0181E81-3DAF-8749-96DB-AFD05B502EDF}" destId="{CE1F6AF6-E301-3B4B-8C47-64FAE7BFDB0A}" srcOrd="1" destOrd="0" presId="urn:microsoft.com/office/officeart/2005/8/layout/vList5"/>
    <dgm:cxn modelId="{5ABB6DEB-380A-CB4D-B82F-7A24C38E77BB}" type="presParOf" srcId="{A0181E81-3DAF-8749-96DB-AFD05B502EDF}" destId="{6B5A4B96-CC4F-EA45-B022-D1BBC7DDC7D1}" srcOrd="2" destOrd="0" presId="urn:microsoft.com/office/officeart/2005/8/layout/vList5"/>
    <dgm:cxn modelId="{CB5D696C-3766-9043-85C4-2E5288B7995F}" type="presParOf" srcId="{6B5A4B96-CC4F-EA45-B022-D1BBC7DDC7D1}" destId="{5F993A25-2A34-B240-8EA9-6603D7FBBAC7}" srcOrd="0" destOrd="0" presId="urn:microsoft.com/office/officeart/2005/8/layout/vList5"/>
    <dgm:cxn modelId="{54FDBBB8-8A4A-CE4B-B69B-A30932657C08}" type="presParOf" srcId="{A0181E81-3DAF-8749-96DB-AFD05B502EDF}" destId="{791AA2FD-1DC5-E447-A28C-9263F942BAB6}" srcOrd="3" destOrd="0" presId="urn:microsoft.com/office/officeart/2005/8/layout/vList5"/>
    <dgm:cxn modelId="{67E6556F-891A-F143-96C3-D3593CBF84AF}" type="presParOf" srcId="{A0181E81-3DAF-8749-96DB-AFD05B502EDF}" destId="{823FBD17-2E88-AD4D-95DD-7A7D5C28AB45}" srcOrd="4" destOrd="0" presId="urn:microsoft.com/office/officeart/2005/8/layout/vList5"/>
    <dgm:cxn modelId="{F356EDB8-3855-4C47-80BF-175DA4DB11E0}" type="presParOf" srcId="{823FBD17-2E88-AD4D-95DD-7A7D5C28AB45}" destId="{E9376943-6694-8B44-A15D-8FE9A577FF19}" srcOrd="0" destOrd="0" presId="urn:microsoft.com/office/officeart/2005/8/layout/vList5"/>
    <dgm:cxn modelId="{E1FA6E7D-5E17-8341-B0EA-9249F67D9968}" type="presParOf" srcId="{A0181E81-3DAF-8749-96DB-AFD05B502EDF}" destId="{DAEDFB69-1976-0C47-8450-A7184BEAD0AB}" srcOrd="5" destOrd="0" presId="urn:microsoft.com/office/officeart/2005/8/layout/vList5"/>
    <dgm:cxn modelId="{56DE69DB-225A-8745-AAC5-F50C99A00C20}" type="presParOf" srcId="{A0181E81-3DAF-8749-96DB-AFD05B502EDF}" destId="{CF204235-D080-3E4C-8885-994B2048AFBF}" srcOrd="6" destOrd="0" presId="urn:microsoft.com/office/officeart/2005/8/layout/vList5"/>
    <dgm:cxn modelId="{3337D664-82A2-744D-A9EF-40AE3F7BDEDE}" type="presParOf" srcId="{CF204235-D080-3E4C-8885-994B2048AFBF}" destId="{B35D26D8-33EB-774C-8F6A-BEBD41BD85F2}" srcOrd="0" destOrd="0" presId="urn:microsoft.com/office/officeart/2005/8/layout/vList5"/>
    <dgm:cxn modelId="{12F349E7-CC05-BE44-8ED8-8E4C38BA4673}" type="presParOf" srcId="{A0181E81-3DAF-8749-96DB-AFD05B502EDF}" destId="{7FEFF52D-0120-2B4C-98D1-FB20459DC1A4}" srcOrd="7" destOrd="0" presId="urn:microsoft.com/office/officeart/2005/8/layout/vList5"/>
    <dgm:cxn modelId="{2E16919B-5ECF-A84B-BC7E-BAE9A132A260}" type="presParOf" srcId="{A0181E81-3DAF-8749-96DB-AFD05B502EDF}" destId="{FB170D79-1161-594F-8AA2-26E65FFAB954}" srcOrd="8" destOrd="0" presId="urn:microsoft.com/office/officeart/2005/8/layout/vList5"/>
    <dgm:cxn modelId="{F7301224-1E9C-C84E-85E3-FD2358216F1B}" type="presParOf" srcId="{FB170D79-1161-594F-8AA2-26E65FFAB954}" destId="{21AF9A00-D147-944E-AACE-01B66D28A35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D49755-5155-4C13-850E-15932F15A4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33D82-E2BB-4B42-BC8B-440D30D362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WHY 200.000 euros ?</a:t>
          </a:r>
        </a:p>
      </dgm:t>
    </dgm:pt>
    <dgm:pt modelId="{236AA968-D4CA-4C69-B899-9EB37410D76F}" type="parTrans" cxnId="{0D52F2AC-BAD4-4D10-9C56-C3F0DFB36F08}">
      <dgm:prSet/>
      <dgm:spPr/>
      <dgm:t>
        <a:bodyPr/>
        <a:lstStyle/>
        <a:p>
          <a:endParaRPr lang="en-US"/>
        </a:p>
      </dgm:t>
    </dgm:pt>
    <dgm:pt modelId="{3C7F9155-1323-4AEF-B8FE-254B999360F5}" type="sibTrans" cxnId="{0D52F2AC-BAD4-4D10-9C56-C3F0DFB36F08}">
      <dgm:prSet/>
      <dgm:spPr/>
      <dgm:t>
        <a:bodyPr/>
        <a:lstStyle/>
        <a:p>
          <a:endParaRPr lang="en-US"/>
        </a:p>
      </dgm:t>
    </dgm:pt>
    <dgm:pt modelId="{468FF374-830B-4421-8CCC-638DDBB83C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How was it calculated?</a:t>
          </a:r>
        </a:p>
      </dgm:t>
    </dgm:pt>
    <dgm:pt modelId="{BB647681-EFC2-4C56-ADB6-0E057DC26F1A}" type="parTrans" cxnId="{5879120C-277A-4761-821D-6F4D51AB855A}">
      <dgm:prSet/>
      <dgm:spPr/>
      <dgm:t>
        <a:bodyPr/>
        <a:lstStyle/>
        <a:p>
          <a:endParaRPr lang="en-US"/>
        </a:p>
      </dgm:t>
    </dgm:pt>
    <dgm:pt modelId="{AB1EF46F-5CAE-46EC-8587-DABC72DBC976}" type="sibTrans" cxnId="{5879120C-277A-4761-821D-6F4D51AB855A}">
      <dgm:prSet/>
      <dgm:spPr/>
      <dgm:t>
        <a:bodyPr/>
        <a:lstStyle/>
        <a:p>
          <a:endParaRPr lang="en-US"/>
        </a:p>
      </dgm:t>
    </dgm:pt>
    <dgm:pt modelId="{6A595887-036F-4F9B-A5B4-AD5CE95FF773}" type="pres">
      <dgm:prSet presAssocID="{CDD49755-5155-4C13-850E-15932F15A451}" presName="root" presStyleCnt="0">
        <dgm:presLayoutVars>
          <dgm:dir/>
          <dgm:resizeHandles val="exact"/>
        </dgm:presLayoutVars>
      </dgm:prSet>
      <dgm:spPr/>
    </dgm:pt>
    <dgm:pt modelId="{A597FA14-BD14-4931-9C54-A3CF56604D37}" type="pres">
      <dgm:prSet presAssocID="{6BB33D82-E2BB-4B42-BC8B-440D30D36270}" presName="compNode" presStyleCnt="0"/>
      <dgm:spPr/>
    </dgm:pt>
    <dgm:pt modelId="{D2B7C22C-BB56-416A-8C0B-9E6AF34D26C8}" type="pres">
      <dgm:prSet presAssocID="{6BB33D82-E2BB-4B42-BC8B-440D30D36270}" presName="bgRect" presStyleLbl="bgShp" presStyleIdx="0" presStyleCnt="2"/>
      <dgm:spPr/>
    </dgm:pt>
    <dgm:pt modelId="{9F70C1CD-9062-4AF2-9160-BC4F306368DD}" type="pres">
      <dgm:prSet presAssocID="{6BB33D82-E2BB-4B42-BC8B-440D30D362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66421AEF-999F-4FD6-B7BB-6CAD619ED45D}" type="pres">
      <dgm:prSet presAssocID="{6BB33D82-E2BB-4B42-BC8B-440D30D36270}" presName="spaceRect" presStyleCnt="0"/>
      <dgm:spPr/>
    </dgm:pt>
    <dgm:pt modelId="{64EEC7AE-D4D0-4525-A963-AD9721CC33CE}" type="pres">
      <dgm:prSet presAssocID="{6BB33D82-E2BB-4B42-BC8B-440D30D36270}" presName="parTx" presStyleLbl="revTx" presStyleIdx="0" presStyleCnt="2" custScaleX="105368">
        <dgm:presLayoutVars>
          <dgm:chMax val="0"/>
          <dgm:chPref val="0"/>
        </dgm:presLayoutVars>
      </dgm:prSet>
      <dgm:spPr/>
    </dgm:pt>
    <dgm:pt modelId="{6FA22A20-0AEB-406B-964D-0FD70749E08A}" type="pres">
      <dgm:prSet presAssocID="{3C7F9155-1323-4AEF-B8FE-254B999360F5}" presName="sibTrans" presStyleCnt="0"/>
      <dgm:spPr/>
    </dgm:pt>
    <dgm:pt modelId="{7977FB33-202F-4D7F-95B8-52B61D780462}" type="pres">
      <dgm:prSet presAssocID="{468FF374-830B-4421-8CCC-638DDBB83CE1}" presName="compNode" presStyleCnt="0"/>
      <dgm:spPr/>
    </dgm:pt>
    <dgm:pt modelId="{33D0BC13-CA80-41CC-BD79-024B2DD1329B}" type="pres">
      <dgm:prSet presAssocID="{468FF374-830B-4421-8CCC-638DDBB83CE1}" presName="bgRect" presStyleLbl="bgShp" presStyleIdx="1" presStyleCnt="2"/>
      <dgm:spPr/>
    </dgm:pt>
    <dgm:pt modelId="{1CC2624F-386C-4E28-9BD6-010725DF7A5D}" type="pres">
      <dgm:prSet presAssocID="{468FF374-830B-4421-8CCC-638DDBB83CE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42E21E54-41AB-4530-81D7-8BF0A167A869}" type="pres">
      <dgm:prSet presAssocID="{468FF374-830B-4421-8CCC-638DDBB83CE1}" presName="spaceRect" presStyleCnt="0"/>
      <dgm:spPr/>
    </dgm:pt>
    <dgm:pt modelId="{B567C783-5720-40C0-9F26-931BD01D051E}" type="pres">
      <dgm:prSet presAssocID="{468FF374-830B-4421-8CCC-638DDBB83CE1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5879120C-277A-4761-821D-6F4D51AB855A}" srcId="{CDD49755-5155-4C13-850E-15932F15A451}" destId="{468FF374-830B-4421-8CCC-638DDBB83CE1}" srcOrd="1" destOrd="0" parTransId="{BB647681-EFC2-4C56-ADB6-0E057DC26F1A}" sibTransId="{AB1EF46F-5CAE-46EC-8587-DABC72DBC976}"/>
    <dgm:cxn modelId="{75866D0D-8623-422A-A932-C9C0949829FE}" type="presOf" srcId="{468FF374-830B-4421-8CCC-638DDBB83CE1}" destId="{B567C783-5720-40C0-9F26-931BD01D051E}" srcOrd="0" destOrd="0" presId="urn:microsoft.com/office/officeart/2018/2/layout/IconVerticalSolidList"/>
    <dgm:cxn modelId="{0D52F2AC-BAD4-4D10-9C56-C3F0DFB36F08}" srcId="{CDD49755-5155-4C13-850E-15932F15A451}" destId="{6BB33D82-E2BB-4B42-BC8B-440D30D36270}" srcOrd="0" destOrd="0" parTransId="{236AA968-D4CA-4C69-B899-9EB37410D76F}" sibTransId="{3C7F9155-1323-4AEF-B8FE-254B999360F5}"/>
    <dgm:cxn modelId="{0585DFE3-612D-4814-A36B-DC64F753BC91}" type="presOf" srcId="{6BB33D82-E2BB-4B42-BC8B-440D30D36270}" destId="{64EEC7AE-D4D0-4525-A963-AD9721CC33CE}" srcOrd="0" destOrd="0" presId="urn:microsoft.com/office/officeart/2018/2/layout/IconVerticalSolidList"/>
    <dgm:cxn modelId="{E8DCD3E8-F2D3-442A-8B53-D9297220178B}" type="presOf" srcId="{CDD49755-5155-4C13-850E-15932F15A451}" destId="{6A595887-036F-4F9B-A5B4-AD5CE95FF773}" srcOrd="0" destOrd="0" presId="urn:microsoft.com/office/officeart/2018/2/layout/IconVerticalSolidList"/>
    <dgm:cxn modelId="{7FC21444-910B-4975-915F-CEC458792826}" type="presParOf" srcId="{6A595887-036F-4F9B-A5B4-AD5CE95FF773}" destId="{A597FA14-BD14-4931-9C54-A3CF56604D37}" srcOrd="0" destOrd="0" presId="urn:microsoft.com/office/officeart/2018/2/layout/IconVerticalSolidList"/>
    <dgm:cxn modelId="{BD03FCB4-785F-45A9-8CD3-13C16B9B2630}" type="presParOf" srcId="{A597FA14-BD14-4931-9C54-A3CF56604D37}" destId="{D2B7C22C-BB56-416A-8C0B-9E6AF34D26C8}" srcOrd="0" destOrd="0" presId="urn:microsoft.com/office/officeart/2018/2/layout/IconVerticalSolidList"/>
    <dgm:cxn modelId="{C82B76A4-D3A7-41F2-8A8B-38301B3C39BB}" type="presParOf" srcId="{A597FA14-BD14-4931-9C54-A3CF56604D37}" destId="{9F70C1CD-9062-4AF2-9160-BC4F306368DD}" srcOrd="1" destOrd="0" presId="urn:microsoft.com/office/officeart/2018/2/layout/IconVerticalSolidList"/>
    <dgm:cxn modelId="{F731C264-2A72-46F3-9F42-2B8224991C53}" type="presParOf" srcId="{A597FA14-BD14-4931-9C54-A3CF56604D37}" destId="{66421AEF-999F-4FD6-B7BB-6CAD619ED45D}" srcOrd="2" destOrd="0" presId="urn:microsoft.com/office/officeart/2018/2/layout/IconVerticalSolidList"/>
    <dgm:cxn modelId="{8E555EE4-3631-45B9-96D1-7FE1EF1A2F97}" type="presParOf" srcId="{A597FA14-BD14-4931-9C54-A3CF56604D37}" destId="{64EEC7AE-D4D0-4525-A963-AD9721CC33CE}" srcOrd="3" destOrd="0" presId="urn:microsoft.com/office/officeart/2018/2/layout/IconVerticalSolidList"/>
    <dgm:cxn modelId="{40EA4757-72D0-4BA8-A516-DDD14C65059B}" type="presParOf" srcId="{6A595887-036F-4F9B-A5B4-AD5CE95FF773}" destId="{6FA22A20-0AEB-406B-964D-0FD70749E08A}" srcOrd="1" destOrd="0" presId="urn:microsoft.com/office/officeart/2018/2/layout/IconVerticalSolidList"/>
    <dgm:cxn modelId="{D05777E0-9E50-401A-B89A-C0D9CD758B77}" type="presParOf" srcId="{6A595887-036F-4F9B-A5B4-AD5CE95FF773}" destId="{7977FB33-202F-4D7F-95B8-52B61D780462}" srcOrd="2" destOrd="0" presId="urn:microsoft.com/office/officeart/2018/2/layout/IconVerticalSolidList"/>
    <dgm:cxn modelId="{13D892D0-AEF7-48D2-94B3-BAEFB0E32DA8}" type="presParOf" srcId="{7977FB33-202F-4D7F-95B8-52B61D780462}" destId="{33D0BC13-CA80-41CC-BD79-024B2DD1329B}" srcOrd="0" destOrd="0" presId="urn:microsoft.com/office/officeart/2018/2/layout/IconVerticalSolidList"/>
    <dgm:cxn modelId="{8B461700-431B-4609-BEAE-6F48AB8D0760}" type="presParOf" srcId="{7977FB33-202F-4D7F-95B8-52B61D780462}" destId="{1CC2624F-386C-4E28-9BD6-010725DF7A5D}" srcOrd="1" destOrd="0" presId="urn:microsoft.com/office/officeart/2018/2/layout/IconVerticalSolidList"/>
    <dgm:cxn modelId="{3363AD74-55CF-4711-AF28-BDC5606A5839}" type="presParOf" srcId="{7977FB33-202F-4D7F-95B8-52B61D780462}" destId="{42E21E54-41AB-4530-81D7-8BF0A167A869}" srcOrd="2" destOrd="0" presId="urn:microsoft.com/office/officeart/2018/2/layout/IconVerticalSolidList"/>
    <dgm:cxn modelId="{4550EC0B-6E15-43EC-9304-7B75EF0F0B52}" type="presParOf" srcId="{7977FB33-202F-4D7F-95B8-52B61D780462}" destId="{B567C783-5720-40C0-9F26-931BD01D05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27BEB-6FC0-C541-9BF4-B5F305A83A97}">
      <dsp:nvSpPr>
        <dsp:cNvPr id="0" name=""/>
        <dsp:cNvSpPr/>
      </dsp:nvSpPr>
      <dsp:spPr>
        <a:xfrm>
          <a:off x="0" y="341960"/>
          <a:ext cx="6666833" cy="214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TREATY OF THE EU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TREATY ON FUNCTIONING OF EU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CHARTER OF THE EU FUNDAMENTAL RIGHTS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GENERAL PRINCIPLES OF EU LAW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INTERNATIONAL TREATIES</a:t>
          </a:r>
        </a:p>
      </dsp:txBody>
      <dsp:txXfrm>
        <a:off x="0" y="341960"/>
        <a:ext cx="6666833" cy="2142000"/>
      </dsp:txXfrm>
    </dsp:sp>
    <dsp:sp modelId="{342AE12A-2CCE-B648-987A-91FAFB9A7F9E}">
      <dsp:nvSpPr>
        <dsp:cNvPr id="0" name=""/>
        <dsp:cNvSpPr/>
      </dsp:nvSpPr>
      <dsp:spPr>
        <a:xfrm>
          <a:off x="333341" y="46760"/>
          <a:ext cx="4666783" cy="5903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PRIMARY LAW:</a:t>
          </a:r>
          <a:endParaRPr lang="en-US" sz="2000" kern="1200"/>
        </a:p>
      </dsp:txBody>
      <dsp:txXfrm>
        <a:off x="362162" y="75581"/>
        <a:ext cx="4609141" cy="532757"/>
      </dsp:txXfrm>
    </dsp:sp>
    <dsp:sp modelId="{3BB57258-DDDA-554A-8E9F-10FD9264D1F3}">
      <dsp:nvSpPr>
        <dsp:cNvPr id="0" name=""/>
        <dsp:cNvSpPr/>
      </dsp:nvSpPr>
      <dsp:spPr>
        <a:xfrm>
          <a:off x="0" y="2887160"/>
          <a:ext cx="6666833" cy="252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REGULATIONS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DIRECTIVES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DECISION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RECOMMENDATIONS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OPINIONS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WHITE PAPER (on Sport, Environment, and so on)</a:t>
          </a:r>
        </a:p>
      </dsp:txBody>
      <dsp:txXfrm>
        <a:off x="0" y="2887160"/>
        <a:ext cx="6666833" cy="2520000"/>
      </dsp:txXfrm>
    </dsp:sp>
    <dsp:sp modelId="{4C3BA897-F066-964A-A7DF-53577BA5E513}">
      <dsp:nvSpPr>
        <dsp:cNvPr id="0" name=""/>
        <dsp:cNvSpPr/>
      </dsp:nvSpPr>
      <dsp:spPr>
        <a:xfrm>
          <a:off x="333341" y="2591960"/>
          <a:ext cx="4666783" cy="59039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SECONDARY LAW:</a:t>
          </a:r>
          <a:endParaRPr lang="en-US" sz="2000" kern="1200"/>
        </a:p>
      </dsp:txBody>
      <dsp:txXfrm>
        <a:off x="362162" y="2620781"/>
        <a:ext cx="4609141" cy="532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B3273-EBC0-8946-8505-96313DD682A1}">
      <dsp:nvSpPr>
        <dsp:cNvPr id="0" name=""/>
        <dsp:cNvSpPr/>
      </dsp:nvSpPr>
      <dsp:spPr>
        <a:xfrm>
          <a:off x="0" y="392693"/>
          <a:ext cx="10515600" cy="2579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41528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accept offers of employment actually made;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move freely within the territory of Member States for this purpose;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stay in a Member State for the purpose of employment;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2400" kern="1200" dirty="0"/>
            <a:t>to remain in the territory of a Member State after having been employed in that State.</a:t>
          </a:r>
          <a:endParaRPr lang="en-US" sz="2400" kern="1200" dirty="0"/>
        </a:p>
      </dsp:txBody>
      <dsp:txXfrm>
        <a:off x="0" y="392693"/>
        <a:ext cx="10515600" cy="2579850"/>
      </dsp:txXfrm>
    </dsp:sp>
    <dsp:sp modelId="{6F6E723E-9501-2A46-B3E6-4031741C92D6}">
      <dsp:nvSpPr>
        <dsp:cNvPr id="0" name=""/>
        <dsp:cNvSpPr/>
      </dsp:nvSpPr>
      <dsp:spPr>
        <a:xfrm>
          <a:off x="525780" y="8933"/>
          <a:ext cx="736092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kern="1200" dirty="0"/>
            <a:t>Art.45 TFEU : “</a:t>
          </a:r>
          <a:r>
            <a:rPr lang="nl-BE" sz="2600" b="1" kern="1200" dirty="0"/>
            <a:t>Workers” have the right to</a:t>
          </a:r>
          <a:r>
            <a:rPr lang="nl-BE" sz="2600" kern="1200" dirty="0"/>
            <a:t>:</a:t>
          </a:r>
          <a:endParaRPr lang="en-US" sz="2600" kern="1200" dirty="0"/>
        </a:p>
      </dsp:txBody>
      <dsp:txXfrm>
        <a:off x="563247" y="46400"/>
        <a:ext cx="7285986" cy="692586"/>
      </dsp:txXfrm>
    </dsp:sp>
    <dsp:sp modelId="{64560364-15E1-F04A-A4DE-697C7E65D7C2}">
      <dsp:nvSpPr>
        <dsp:cNvPr id="0" name=""/>
        <dsp:cNvSpPr/>
      </dsp:nvSpPr>
      <dsp:spPr>
        <a:xfrm>
          <a:off x="0" y="3496703"/>
          <a:ext cx="105156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0BF88-E68F-9944-9D9E-DF6BDA8DBF08}">
      <dsp:nvSpPr>
        <dsp:cNvPr id="0" name=""/>
        <dsp:cNvSpPr/>
      </dsp:nvSpPr>
      <dsp:spPr>
        <a:xfrm>
          <a:off x="500620" y="3112943"/>
          <a:ext cx="10012402" cy="7675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Art. 56 TFEU :Self-employed/professionals are free to provide their services</a:t>
          </a:r>
          <a:endParaRPr lang="en-US" sz="2400" kern="1200" dirty="0"/>
        </a:p>
      </dsp:txBody>
      <dsp:txXfrm>
        <a:off x="538087" y="3150410"/>
        <a:ext cx="9937468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0B57D-92F0-B94E-8BE0-38A7172965FF}">
      <dsp:nvSpPr>
        <dsp:cNvPr id="0" name=""/>
        <dsp:cNvSpPr/>
      </dsp:nvSpPr>
      <dsp:spPr>
        <a:xfrm>
          <a:off x="1427703" y="7931"/>
          <a:ext cx="7624079" cy="836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Belgian Player  of RC Liège (Belgian Club)</a:t>
          </a:r>
        </a:p>
      </dsp:txBody>
      <dsp:txXfrm>
        <a:off x="1468516" y="48744"/>
        <a:ext cx="7542453" cy="754434"/>
      </dsp:txXfrm>
    </dsp:sp>
    <dsp:sp modelId="{5F993A25-2A34-B240-8EA9-6603D7FBBAC7}">
      <dsp:nvSpPr>
        <dsp:cNvPr id="0" name=""/>
        <dsp:cNvSpPr/>
      </dsp:nvSpPr>
      <dsp:spPr>
        <a:xfrm>
          <a:off x="1427703" y="885795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Salary (120.000 BEF = </a:t>
          </a:r>
          <a:r>
            <a:rPr lang="en-US" sz="3200" b="0" kern="1200" dirty="0"/>
            <a:t>3000 euros</a:t>
          </a:r>
          <a:r>
            <a:rPr lang="en-US" sz="3200" kern="1200" dirty="0"/>
            <a:t>) during employment relationship</a:t>
          </a:r>
        </a:p>
      </dsp:txBody>
      <dsp:txXfrm>
        <a:off x="1468516" y="926608"/>
        <a:ext cx="7446147" cy="754434"/>
      </dsp:txXfrm>
    </dsp:sp>
    <dsp:sp modelId="{E9376943-6694-8B44-A15D-8FE9A577FF19}">
      <dsp:nvSpPr>
        <dsp:cNvPr id="0" name=""/>
        <dsp:cNvSpPr/>
      </dsp:nvSpPr>
      <dsp:spPr>
        <a:xfrm>
          <a:off x="1395903" y="1727557"/>
          <a:ext cx="7527773" cy="8360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Salary in case of acceptance of renewal of contract =750 euros</a:t>
          </a:r>
        </a:p>
      </dsp:txBody>
      <dsp:txXfrm>
        <a:off x="1436716" y="1768370"/>
        <a:ext cx="7446147" cy="754434"/>
      </dsp:txXfrm>
    </dsp:sp>
    <dsp:sp modelId="{B35D26D8-33EB-774C-8F6A-BEBD41BD85F2}">
      <dsp:nvSpPr>
        <dsp:cNvPr id="0" name=""/>
        <dsp:cNvSpPr/>
      </dsp:nvSpPr>
      <dsp:spPr>
        <a:xfrm>
          <a:off x="1445760" y="2635502"/>
          <a:ext cx="7479620" cy="836060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FC Dunkerque (French Club)</a:t>
          </a:r>
        </a:p>
      </dsp:txBody>
      <dsp:txXfrm>
        <a:off x="1486573" y="2676315"/>
        <a:ext cx="7397994" cy="754434"/>
      </dsp:txXfrm>
    </dsp:sp>
    <dsp:sp modelId="{21AF9A00-D147-944E-AACE-01B66D28A352}">
      <dsp:nvSpPr>
        <dsp:cNvPr id="0" name=""/>
        <dsp:cNvSpPr/>
      </dsp:nvSpPr>
      <dsp:spPr>
        <a:xfrm>
          <a:off x="1445760" y="3513365"/>
          <a:ext cx="7395427" cy="8360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Transfer fee…after expiration of contract</a:t>
          </a:r>
        </a:p>
      </dsp:txBody>
      <dsp:txXfrm>
        <a:off x="1486573" y="3554178"/>
        <a:ext cx="7313801" cy="7544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7C22C-BB56-416A-8C0B-9E6AF34D26C8}">
      <dsp:nvSpPr>
        <dsp:cNvPr id="0" name=""/>
        <dsp:cNvSpPr/>
      </dsp:nvSpPr>
      <dsp:spPr>
        <a:xfrm>
          <a:off x="-53249" y="742207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0C1CD-9062-4AF2-9160-BC4F306368DD}">
      <dsp:nvSpPr>
        <dsp:cNvPr id="0" name=""/>
        <dsp:cNvSpPr/>
      </dsp:nvSpPr>
      <dsp:spPr>
        <a:xfrm>
          <a:off x="356310" y="1046838"/>
          <a:ext cx="744653" cy="744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EEC7AE-D4D0-4525-A963-AD9721CC33CE}">
      <dsp:nvSpPr>
        <dsp:cNvPr id="0" name=""/>
        <dsp:cNvSpPr/>
      </dsp:nvSpPr>
      <dsp:spPr>
        <a:xfrm>
          <a:off x="1400966" y="742207"/>
          <a:ext cx="4300978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WHY 200.000 euros ?</a:t>
          </a:r>
        </a:p>
      </dsp:txBody>
      <dsp:txXfrm>
        <a:off x="1400966" y="742207"/>
        <a:ext cx="4300978" cy="1353915"/>
      </dsp:txXfrm>
    </dsp:sp>
    <dsp:sp modelId="{33D0BC13-CA80-41CC-BD79-024B2DD1329B}">
      <dsp:nvSpPr>
        <dsp:cNvPr id="0" name=""/>
        <dsp:cNvSpPr/>
      </dsp:nvSpPr>
      <dsp:spPr>
        <a:xfrm>
          <a:off x="-53249" y="2434601"/>
          <a:ext cx="5648696" cy="13539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2624F-386C-4E28-9BD6-010725DF7A5D}">
      <dsp:nvSpPr>
        <dsp:cNvPr id="0" name=""/>
        <dsp:cNvSpPr/>
      </dsp:nvSpPr>
      <dsp:spPr>
        <a:xfrm>
          <a:off x="356310" y="2739233"/>
          <a:ext cx="744653" cy="7446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7C783-5720-40C0-9F26-931BD01D051E}">
      <dsp:nvSpPr>
        <dsp:cNvPr id="0" name=""/>
        <dsp:cNvSpPr/>
      </dsp:nvSpPr>
      <dsp:spPr>
        <a:xfrm>
          <a:off x="1510523" y="2434601"/>
          <a:ext cx="4081864" cy="135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289" tIns="143289" rIns="143289" bIns="143289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How was it calculated?</a:t>
          </a:r>
        </a:p>
      </dsp:txBody>
      <dsp:txXfrm>
        <a:off x="1510523" y="2434601"/>
        <a:ext cx="4081864" cy="1353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25C39-7FC9-6843-96EC-7DD02945FF15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D49C8-CBC7-B94B-9F29-7A0832F6516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230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E2A644F-7C2E-60B3-148B-76DEE2D00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C7B85A-06BB-854E-9A57-3ADBE9A1F396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C951909-454F-FBF0-308F-54419A6001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FBB6B4F-AC3B-193C-49BC-F951E59E1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8C37C797-1756-8116-2FE4-5AAE4EA2A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CBC225-2D0D-264D-B9A2-12A8A9CFD10B}" type="slidenum">
              <a:rPr lang="en-GB" altLang="en-US"/>
              <a:pPr>
                <a:spcBef>
                  <a:spcPct val="0"/>
                </a:spcBef>
              </a:pPr>
              <a:t>7</a:t>
            </a:fld>
            <a:endParaRPr lang="en-GB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9B6889B-AE2D-1D4C-2A0E-B9100FA46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DD0FC94-607E-BA96-4E2E-75FFE732EA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11624214-03DB-3612-291E-7DE40352C9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4EB816-BC20-7A45-844A-19A406643CF7}" type="slidenum">
              <a:rPr lang="en-GB" altLang="fr-FR"/>
              <a:pPr/>
              <a:t>16</a:t>
            </a:fld>
            <a:endParaRPr lang="en-GB" altLang="fr-F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DF1C04D9-15C6-09BD-8DC5-C6C28D880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A09BD179-A418-4E65-9D55-C2A1EE17AA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34B0-BC6B-660C-E3F9-D956F3DD9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18878-D079-893B-D2BB-8BEAF9729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141A-AC18-65CF-D819-14A7A797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7678E-1080-28D1-7377-D34DFC66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E55A-91A4-887E-877C-C82B236A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283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1D854-7529-0590-67E7-005970F7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BEB59-9E9A-BAC2-B42A-12887B9F9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225F-B286-3567-7955-33F4A0CF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D1E37-2E29-5375-42DF-9B3BDC16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53F80-39AC-704C-D9C5-DB57C461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6978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96742-A6E8-063F-1EA4-E0DDFE44C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D0DBC-AC70-7913-86B0-77F588823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611A-A05A-E9D6-6B8F-C49AE27B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45947-3CE8-A5DA-95F8-AEF4C68D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EB1A-241C-E433-3A95-DC39B161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7171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E49E4C8-C673-A467-0078-A8A434E50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69AF115-5A93-4C7B-14A7-46306F6D68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michele colucci  copyright </a:t>
            </a: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DFBCB6C-F838-E2A8-F034-5A4EDFF10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6D3F7-892D-C74E-A322-A4113B17A3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3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035C-B500-3278-08F5-9BA8A1B3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0FF8D-C4B5-8ECA-A2F3-07DB81471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F1CEC-FCBD-45C2-8C9E-E72B34DA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D210F-B848-BBCB-5C7F-A707131B0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7D5E4-1A47-5199-65C4-438853C0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489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E489-FBB0-8AC5-AA8A-22068C0F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48888-6E60-7623-F602-F1BE9584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CBE58-0EC4-E6AE-0E4A-E79B3523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0A90-2B2F-D9D6-7126-CE9B2B99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D815-E6AF-689F-480F-1766A553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746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D3A4-27B6-94B6-A1F2-C15D96BC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47F8B-2A5E-56B0-3DA3-E880A8C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F00C8-2955-A680-7165-6C82763A9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05E6A-D708-3A82-897F-66ADF0FA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512E-ED34-78AF-F01C-FFC1EBCB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E6C2C-5724-F00C-68B5-8B995B4F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3832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A18E-73C4-D8E2-D17F-36A74C979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7B48-1780-43DB-CB7C-BFBE5EF3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4CAFA-EB08-A3EE-8F65-DEC7D9CAE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F2BBC-2EF3-4C85-ACC2-E0CB3D9B3C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FF321-ED9C-BD01-D014-030D75D7D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37A3C-341F-002C-6474-35D0B33A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519825-3329-2FA8-2A4C-142DBD2F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F5022B-3FD6-7A0E-045E-98798F5F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5463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3A4A-9680-EDBC-60A0-39C36159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2188F-A272-D498-0B88-CC733A57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A861-FC80-A2C0-FA62-0ECB5010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B7519-AA4B-4313-A022-6CAA0E65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2390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CB274-386E-19C6-8E50-76F49BDD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1764E-AD4D-B1AA-E1BF-DB699DDB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C5ACF-E81C-455E-2BCF-51EA2B51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702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6C62-4061-9185-C724-C808EA5A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677F6-BE6B-81F6-73C3-F75CC596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B211E-4C04-A20E-57CE-E07841CBA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179BE-5D64-F5A0-DBC5-9C9824E0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93A1F-A178-D2C3-1D82-647EE63E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848C8-E67E-21DE-FAE3-C1955430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122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7FC-86D5-A5BA-699A-D9261057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A4FAE-41EB-088B-DFE4-2C3FBE2A7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97B58-B2B8-9102-F359-E4F845151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3008A-E975-0208-A420-74F70789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E7E9B-1F34-63C6-519B-EEF2EA79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5C362-3752-F7D9-3665-7D1BB961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003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8E5AFC-533E-5F3C-4D02-6AEF45DD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F98D0-82E7-316E-2814-6A6B08BD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97FA9-22AC-4F79-5316-D30777BDD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40E5-9F17-A342-85BF-3A2F53D68362}" type="datetimeFigureOut">
              <a:rPr lang="en-BE" smtClean="0"/>
              <a:t>21/01/2025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7F8EE-5B1A-0BC6-F347-58F4E0D8A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670ED-603A-4345-54D9-FCA9C081A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97DA-EC54-514D-A8C6-CC7E4127CF7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766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www.colucci.eu/" TargetMode="External"/><Relationship Id="rId4" Type="http://schemas.openxmlformats.org/officeDocument/2006/relationships/hyperlink" Target="mailto:info@colucci.e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6.pn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Oval 206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53EC67D4-CBF9-BF45-ABD8-EDE5E11226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60042" y="891652"/>
            <a:ext cx="4412021" cy="3030724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fr-BE" altLang="en-US" sz="3400" dirty="0">
                <a:solidFill>
                  <a:srgbClr val="FFFFFF"/>
                </a:solidFill>
              </a:rPr>
              <a:t>FIFA REGULATIONS FOR THE STATUS AND TRANSFER OF PLAYERS (RSTP) : </a:t>
            </a:r>
            <a:br>
              <a:rPr lang="fr-BE" altLang="en-US" sz="3400" dirty="0">
                <a:solidFill>
                  <a:srgbClr val="FFFFFF"/>
                </a:solidFill>
              </a:rPr>
            </a:br>
            <a:r>
              <a:rPr lang="fr-BE" altLang="en-US" sz="3400" dirty="0">
                <a:solidFill>
                  <a:srgbClr val="FFFFFF"/>
                </a:solidFill>
              </a:rPr>
              <a:t>THE WAY AHEAD</a:t>
            </a:r>
            <a:br>
              <a:rPr lang="fr-BE" altLang="en-US" sz="3400" dirty="0">
                <a:solidFill>
                  <a:srgbClr val="FFFFFF"/>
                </a:solidFill>
              </a:rPr>
            </a:br>
            <a:endParaRPr lang="en-GB" altLang="en-US" sz="3400" dirty="0">
              <a:solidFill>
                <a:srgbClr val="FFFFFF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0BBD728-BB88-774F-8774-65EF7A07BA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45791" y="4745317"/>
            <a:ext cx="4126272" cy="1375145"/>
          </a:xfrm>
        </p:spPr>
        <p:txBody>
          <a:bodyPr>
            <a:normAutofit fontScale="85000" lnSpcReduction="20000"/>
          </a:bodyPr>
          <a:lstStyle/>
          <a:p>
            <a:pPr algn="r" eaLnBrk="1" hangingPunct="1">
              <a:defRPr/>
            </a:pPr>
            <a:endParaRPr lang="fr-BE" altLang="en-US" sz="1800" dirty="0">
              <a:solidFill>
                <a:srgbClr val="FFFFFF"/>
              </a:solidFill>
            </a:endParaRPr>
          </a:p>
          <a:p>
            <a:pPr algn="r" eaLnBrk="1" hangingPunct="1">
              <a:defRPr/>
            </a:pPr>
            <a:r>
              <a:rPr lang="fr-BE" altLang="en-US" sz="1800" dirty="0">
                <a:solidFill>
                  <a:srgbClr val="FFFFFF"/>
                </a:solidFill>
              </a:rPr>
              <a:t>Michele Colucci</a:t>
            </a:r>
          </a:p>
          <a:p>
            <a:pPr algn="r" eaLnBrk="1" hangingPunct="1">
              <a:defRPr/>
            </a:pPr>
            <a:r>
              <a:rPr lang="fr-BE" altLang="en-US" sz="1800" dirty="0" err="1">
                <a:solidFill>
                  <a:srgbClr val="FFFFFF"/>
                </a:solidFill>
              </a:rPr>
              <a:t>Member</a:t>
            </a:r>
            <a:r>
              <a:rPr lang="fr-BE" altLang="en-US" sz="1800" dirty="0">
                <a:solidFill>
                  <a:srgbClr val="FFFFFF"/>
                </a:solidFill>
              </a:rPr>
              <a:t> of the Dispute </a:t>
            </a:r>
            <a:r>
              <a:rPr lang="fr-BE" altLang="en-US" sz="1800" dirty="0" err="1">
                <a:solidFill>
                  <a:srgbClr val="FFFFFF"/>
                </a:solidFill>
              </a:rPr>
              <a:t>Resolution</a:t>
            </a:r>
            <a:r>
              <a:rPr lang="fr-BE" altLang="en-US" sz="1800" dirty="0">
                <a:solidFill>
                  <a:srgbClr val="FFFFFF"/>
                </a:solidFill>
              </a:rPr>
              <a:t> </a:t>
            </a:r>
            <a:r>
              <a:rPr lang="fr-BE" altLang="en-US" sz="1800" dirty="0" err="1">
                <a:solidFill>
                  <a:srgbClr val="FFFFFF"/>
                </a:solidFill>
              </a:rPr>
              <a:t>Chamber</a:t>
            </a:r>
            <a:r>
              <a:rPr lang="fr-BE" altLang="en-US" sz="1800" dirty="0">
                <a:solidFill>
                  <a:srgbClr val="FFFFFF"/>
                </a:solidFill>
              </a:rPr>
              <a:t> </a:t>
            </a:r>
          </a:p>
          <a:p>
            <a:pPr algn="r" eaLnBrk="1" hangingPunct="1">
              <a:defRPr/>
            </a:pPr>
            <a:r>
              <a:rPr lang="fr-BE" altLang="en-US" sz="1800" dirty="0">
                <a:solidFill>
                  <a:srgbClr val="FFFFFF"/>
                </a:solidFill>
              </a:rPr>
              <a:t>FIFA FOOTBALL TRIBUNAL</a:t>
            </a:r>
          </a:p>
          <a:p>
            <a:pPr algn="r" eaLnBrk="1" hangingPunct="1">
              <a:defRPr/>
            </a:pPr>
            <a:r>
              <a:rPr lang="fr-BE" altLang="en-US" sz="13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info@colucci.eu</a:t>
            </a:r>
            <a:r>
              <a:rPr lang="fr-BE" altLang="en-US" sz="1300" dirty="0">
                <a:solidFill>
                  <a:schemeClr val="bg1"/>
                </a:solidFill>
              </a:rPr>
              <a:t> - </a:t>
            </a:r>
            <a:r>
              <a:rPr lang="fr-BE" altLang="en-US" sz="13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www.colucci.eu</a:t>
            </a:r>
            <a:r>
              <a:rPr lang="fr-BE" altLang="en-US" sz="1300" dirty="0">
                <a:solidFill>
                  <a:schemeClr val="bg1"/>
                </a:solidFill>
              </a:rPr>
              <a:t> </a:t>
            </a:r>
          </a:p>
          <a:p>
            <a:pPr algn="r" eaLnBrk="1" hangingPunct="1">
              <a:defRPr/>
            </a:pPr>
            <a:endParaRPr lang="fr-BE" altLang="en-US" sz="1300" dirty="0">
              <a:solidFill>
                <a:srgbClr val="FFFFFF"/>
              </a:solidFill>
            </a:endParaRPr>
          </a:p>
        </p:txBody>
      </p:sp>
      <p:pic>
        <p:nvPicPr>
          <p:cNvPr id="2053" name="Video 2052" descr="Football Ball Hitting The Net Goal">
            <a:extLst>
              <a:ext uri="{FF2B5EF4-FFF2-40B4-BE49-F238E27FC236}">
                <a16:creationId xmlns:a16="http://schemas.microsoft.com/office/drawing/2014/main" id="{886E3DD6-522E-1554-3404-7AD8739D5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24787" b="1"/>
          <a:stretch/>
        </p:blipFill>
        <p:spPr>
          <a:xfrm>
            <a:off x="6096000" y="1309633"/>
            <a:ext cx="5608320" cy="4194283"/>
          </a:xfrm>
          <a:prstGeom prst="rect">
            <a:avLst/>
          </a:prstGeom>
        </p:spPr>
      </p:pic>
      <p:sp>
        <p:nvSpPr>
          <p:cNvPr id="5" name="Rectangle 46">
            <a:extLst>
              <a:ext uri="{FF2B5EF4-FFF2-40B4-BE49-F238E27FC236}">
                <a16:creationId xmlns:a16="http://schemas.microsoft.com/office/drawing/2014/main" id="{006592B6-D058-5C40-92CF-9315430324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600"/>
              </a:spcAft>
            </a:pPr>
            <a:fld id="{280FEE6E-0278-4617-81B9-0085DA6306E4}" type="slidenum">
              <a:rPr lang="en-GB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5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1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2" name="Picture 1">
            <a:extLst>
              <a:ext uri="{FF2B5EF4-FFF2-40B4-BE49-F238E27FC236}">
                <a16:creationId xmlns:a16="http://schemas.microsoft.com/office/drawing/2014/main" id="{2D1B66BE-F088-07F3-C222-A51E4C9CE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3" b="-1"/>
          <a:stretch/>
        </p:blipFill>
        <p:spPr bwMode="auto">
          <a:xfrm>
            <a:off x="20" y="1666568"/>
            <a:ext cx="4156891" cy="51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2782" name="Rectangle 32778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7DC152D-B4ED-1C4D-815B-3F998B78B9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6332" y="352766"/>
            <a:ext cx="11851105" cy="10235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b="1" dirty="0">
                <a:solidFill>
                  <a:srgbClr val="0070C0"/>
                </a:solidFill>
              </a:rPr>
              <a:t>SPORT AND EU COMPETITION LAW: Art.102 (TFEU)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1BBC6054-66F3-7C4D-890E-9E576F8E4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9100" y="2249766"/>
            <a:ext cx="7886700" cy="4070303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charset="0"/>
              <a:buNone/>
              <a:defRPr/>
            </a:pPr>
            <a:r>
              <a:rPr lang="nl-NL" sz="4000" dirty="0">
                <a:solidFill>
                  <a:srgbClr val="0070C0"/>
                </a:solidFill>
                <a:effectLst/>
              </a:rPr>
              <a:t>No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to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any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abuse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of dominant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position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by</a:t>
            </a:r>
            <a:r>
              <a:rPr lang="nl-NL" sz="4000" dirty="0">
                <a:solidFill>
                  <a:srgbClr val="0070C0"/>
                </a:solidFill>
                <a:effectLst/>
              </a:rPr>
              <a:t>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one</a:t>
            </a:r>
            <a:r>
              <a:rPr lang="nl-NL" sz="4000" dirty="0">
                <a:solidFill>
                  <a:srgbClr val="0070C0"/>
                </a:solidFill>
                <a:effectLst/>
              </a:rPr>
              <a:t> or more </a:t>
            </a:r>
            <a:r>
              <a:rPr lang="nl-NL" sz="4000" dirty="0" err="1">
                <a:solidFill>
                  <a:srgbClr val="0070C0"/>
                </a:solidFill>
                <a:effectLst/>
              </a:rPr>
              <a:t>undertakings</a:t>
            </a: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4000" dirty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>
              <a:effectLst/>
            </a:endParaRPr>
          </a:p>
          <a:p>
            <a:pPr eaLnBrk="1" hangingPunct="1">
              <a:buFont typeface="Wingdings" charset="0"/>
              <a:buNone/>
              <a:defRPr/>
            </a:pPr>
            <a:endParaRPr lang="nl-NL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ECEA-230D-4142-93D2-DB1499E5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52EEA8EF-1FC0-E64A-8B25-C1C2B82C4964}" type="slidenum">
              <a:rPr lang="nl-NL" altLang="en-US" sz="1800" smtClean="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10</a:t>
            </a:fld>
            <a:endParaRPr lang="nl-NL" altLang="en-US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7" name="Rectangle 3789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E7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F5F6E-C0FC-EF45-8ADE-EA366711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0808" y="1473869"/>
            <a:ext cx="5331723" cy="410276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Bosman v. URSBFA - UEFA -  FIFA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i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DAVID v. GOLIATH</a:t>
            </a:r>
          </a:p>
        </p:txBody>
      </p:sp>
      <p:pic>
        <p:nvPicPr>
          <p:cNvPr id="37890" name="Content Placeholder 4" descr="A silhouette of a person holding a spear&#10;&#10;Description automatically generated">
            <a:extLst>
              <a:ext uri="{FF2B5EF4-FFF2-40B4-BE49-F238E27FC236}">
                <a16:creationId xmlns:a16="http://schemas.microsoft.com/office/drawing/2014/main" id="{A0D08060-2B59-55FD-B6B0-E3302B9B3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42" y="1537505"/>
            <a:ext cx="6257757" cy="3779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75586-C1CC-644A-8268-3851F54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85172707-B1EB-1C45-93C8-8207AFF91D04}" type="slidenum">
              <a:rPr lang="en-US" altLang="en-US">
                <a:solidFill>
                  <a:srgbClr val="898989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11</a:t>
            </a:fld>
            <a:endParaRPr lang="en-US" altLang="en-US">
              <a:solidFill>
                <a:srgbClr val="898989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A2BAEF-6504-AD4B-5D9F-7A2DB2E70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EE127-B78C-3940-B62D-989BCE6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</a:rPr>
              <a:t>UEFA –URSBFA v. Bosman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C-415/93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(Judgement of 15 December 1995)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35D63-13DF-124E-80BF-2628594A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EA9A8439-9DA0-D44E-8F95-BB2CAB0B4EEA}" type="slidenum">
              <a:rPr lang="en-GB" altLang="en-US"/>
              <a:pPr>
                <a:spcAft>
                  <a:spcPts val="600"/>
                </a:spcAft>
              </a:pPr>
              <a:t>12</a:t>
            </a:fld>
            <a:endParaRPr lang="en-GB" alt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195833D-FDF5-8BAB-31B3-AFD73F59F4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6729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9CF0-4B7E-AE48-97DE-359CC2FC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600" b="1" dirty="0"/>
              <a:t>Transfer Fee</a:t>
            </a:r>
            <a:br>
              <a:rPr lang="en-US" sz="3600" b="1" dirty="0"/>
            </a:br>
            <a:r>
              <a:rPr lang="en-US" sz="3600" b="1" dirty="0"/>
              <a:t>(11.570.000 BEF = </a:t>
            </a:r>
            <a:r>
              <a:rPr lang="en-US" sz="3600" b="1" dirty="0">
                <a:solidFill>
                  <a:srgbClr val="FF0000"/>
                </a:solidFill>
              </a:rPr>
              <a:t>200.000 euros</a:t>
            </a:r>
            <a:r>
              <a:rPr lang="en-US" sz="3600" b="1" dirty="0"/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9939" name="Content Placeholder 4">
            <a:extLst>
              <a:ext uri="{FF2B5EF4-FFF2-40B4-BE49-F238E27FC236}">
                <a16:creationId xmlns:a16="http://schemas.microsoft.com/office/drawing/2014/main" id="{9E6065E2-1127-375F-5FE4-DEC5CCE758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3500" y="1600201"/>
            <a:ext cx="3556000" cy="4530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ABB21-4D7E-1A43-A00B-3FA5EE4E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CFC053-9C6A-5E47-BDDE-56B09A97D673}" type="slidenum">
              <a:rPr lang="en-GB" altLang="en-US" smtClean="0"/>
              <a:pPr/>
              <a:t>13</a:t>
            </a:fld>
            <a:endParaRPr lang="en-GB" altLang="en-US"/>
          </a:p>
        </p:txBody>
      </p:sp>
      <p:graphicFrame>
        <p:nvGraphicFramePr>
          <p:cNvPr id="39941" name="Text Placeholder 5">
            <a:extLst>
              <a:ext uri="{FF2B5EF4-FFF2-40B4-BE49-F238E27FC236}">
                <a16:creationId xmlns:a16="http://schemas.microsoft.com/office/drawing/2014/main" id="{38CEAB65-59AA-3648-946A-7AC80CBD7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214524"/>
              </p:ext>
            </p:extLst>
          </p:nvPr>
        </p:nvGraphicFramePr>
        <p:xfrm>
          <a:off x="609600" y="1600201"/>
          <a:ext cx="5648696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3A65-6AA1-D54B-AE91-D8BCA718D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b="1" dirty="0"/>
              <a:t>TRANSFER FEE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4B44F-D654-314A-B8BB-BD445B202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effectLst/>
              </a:rPr>
              <a:t>Obstacle</a:t>
            </a:r>
            <a:r>
              <a:rPr lang="en-US" sz="3200" i="1" dirty="0">
                <a:effectLst/>
              </a:rPr>
              <a:t> because it affects players’ access to the employment market in other Member States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No valid justifications</a:t>
            </a:r>
            <a:r>
              <a:rPr lang="en-US" sz="3200" i="1" dirty="0">
                <a:effectLst/>
              </a:rPr>
              <a:t>: maintenance of sportive and competitive balance between clubs</a:t>
            </a:r>
          </a:p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  <a:effectLst/>
              </a:rPr>
              <a:t>Other alternative measures</a:t>
            </a:r>
            <a:r>
              <a:rPr lang="en-US" sz="3200" i="1" dirty="0">
                <a:effectLst/>
              </a:rPr>
              <a:t>: marketing, ticketing, TV rights</a:t>
            </a:r>
          </a:p>
          <a:p>
            <a:pPr>
              <a:defRPr/>
            </a:pPr>
            <a:r>
              <a:rPr lang="en-US" sz="3200" i="1" dirty="0">
                <a:effectLst/>
              </a:rPr>
              <a:t>Conclusions: </a:t>
            </a:r>
            <a:r>
              <a:rPr lang="en-US" sz="3200" i="1" dirty="0">
                <a:solidFill>
                  <a:srgbClr val="FF0000"/>
                </a:solidFill>
                <a:effectLst/>
              </a:rPr>
              <a:t>Transfer fee after the end of the contract against EU law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F2F88-A484-2547-A957-F3512651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2F9FC299-4081-494A-B937-E5817127CEE1}" type="slidenum">
              <a:rPr lang="en-GB" altLang="en-US"/>
              <a:pPr>
                <a:spcAft>
                  <a:spcPts val="600"/>
                </a:spcAft>
              </a:pPr>
              <a:t>14</a:t>
            </a:fld>
            <a:endParaRPr lang="en-GB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4F87B-C8F1-2D40-91AF-BC894A36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5400"/>
              <a:t>Quota System</a:t>
            </a:r>
          </a:p>
        </p:txBody>
      </p:sp>
      <p:pic>
        <p:nvPicPr>
          <p:cNvPr id="6" name="Picture 5" descr="Foosball football players">
            <a:extLst>
              <a:ext uri="{FF2B5EF4-FFF2-40B4-BE49-F238E27FC236}">
                <a16:creationId xmlns:a16="http://schemas.microsoft.com/office/drawing/2014/main" id="{D7BD149B-5664-A378-1D47-B9327678E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72" r="2723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A7E52-CD61-7D44-875F-6B911056A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Quota system on Foreign players to be fielded </a:t>
            </a:r>
            <a:r>
              <a:rPr lang="en-US" dirty="0">
                <a:solidFill>
                  <a:srgbClr val="FF0000"/>
                </a:solidFill>
              </a:rPr>
              <a:t>restricts the opportunities to be employed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No valid justifications </a:t>
            </a:r>
          </a:p>
          <a:p>
            <a:pPr lvl="1">
              <a:defRPr/>
            </a:pPr>
            <a:r>
              <a:rPr lang="en-US" dirty="0"/>
              <a:t>Irrelevant territorial link</a:t>
            </a:r>
          </a:p>
          <a:p>
            <a:pPr lvl="1">
              <a:defRPr/>
            </a:pPr>
            <a:r>
              <a:rPr lang="en-US" dirty="0"/>
              <a:t>Train national players in view of the National Team</a:t>
            </a:r>
          </a:p>
          <a:p>
            <a:pPr lvl="1">
              <a:defRPr/>
            </a:pPr>
            <a:r>
              <a:rPr lang="en-US"/>
              <a:t>No </a:t>
            </a:r>
            <a:r>
              <a:rPr lang="en-US" dirty="0"/>
              <a:t>competitive balance </a:t>
            </a:r>
            <a:r>
              <a:rPr lang="en-US"/>
              <a:t>between clubs:  </a:t>
            </a:r>
            <a:r>
              <a:rPr lang="en-US" dirty="0"/>
              <a:t>there are no rules limiting the possibility for richer clubs to recruit the best national players.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1AAA8-6014-E449-8B15-80542CB3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AB8041EB-1932-9D4D-A36D-CA53F79BAE91}" type="slidenum">
              <a:rPr lang="en-GB" altLang="en-US"/>
              <a:pPr>
                <a:spcAft>
                  <a:spcPts val="600"/>
                </a:spcAft>
              </a:pPr>
              <a:t>15</a:t>
            </a:fld>
            <a:endParaRPr lang="en-GB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27" name="Rectangle 43026">
            <a:extLst>
              <a:ext uri="{FF2B5EF4-FFF2-40B4-BE49-F238E27FC236}">
                <a16:creationId xmlns:a16="http://schemas.microsoft.com/office/drawing/2014/main" id="{873DDF9D-E27C-4E23-A1E8-CA352535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" y="-10138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29" name="Rectangle 43028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31" name="Rectangle 43030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2" name="Picture 7" descr="monti">
            <a:extLst>
              <a:ext uri="{FF2B5EF4-FFF2-40B4-BE49-F238E27FC236}">
                <a16:creationId xmlns:a16="http://schemas.microsoft.com/office/drawing/2014/main" id="{952171BF-FB94-FE38-5221-439E33192B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7" r="22937" b="2"/>
          <a:stretch/>
        </p:blipFill>
        <p:spPr>
          <a:xfrm>
            <a:off x="8331957" y="-10138"/>
            <a:ext cx="3860043" cy="34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33" name="Rectangle 43032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35" name="Rectangle 43034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37" name="Freeform: Shape 43036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DBDBC340-44D9-5A4D-A220-1A9CF63CA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065" y="457201"/>
            <a:ext cx="3020560" cy="3588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defRPr/>
            </a:pPr>
            <a:r>
              <a:rPr lang="en-US" altLang="fr-FR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FIFA RSTP 2001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ECE5D8-1A78-4145-9DC0-4E54D576D1B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00973" y="669363"/>
            <a:ext cx="4639404" cy="553421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defRPr/>
            </a:pPr>
            <a:r>
              <a:rPr lang="en-US" altLang="fr-FR" dirty="0"/>
              <a:t>«Gentlemen’s  Agreement » </a:t>
            </a:r>
          </a:p>
          <a:p>
            <a:pPr marL="457200" lvl="1" indent="0">
              <a:buNone/>
              <a:defRPr/>
            </a:pPr>
            <a:r>
              <a:rPr lang="en-US" altLang="fr-FR" sz="2800" dirty="0"/>
              <a:t>2001 Main Principles :</a:t>
            </a:r>
          </a:p>
          <a:p>
            <a:pPr lvl="2">
              <a:defRPr/>
            </a:pPr>
            <a:r>
              <a:rPr lang="en-US" altLang="fr-FR" sz="2800" dirty="0"/>
              <a:t>Contractual stability</a:t>
            </a:r>
          </a:p>
          <a:p>
            <a:pPr lvl="2">
              <a:defRPr/>
            </a:pPr>
            <a:r>
              <a:rPr lang="en-US" altLang="fr-FR" sz="2800" dirty="0"/>
              <a:t>economic and sporting sanctions, </a:t>
            </a:r>
          </a:p>
          <a:p>
            <a:pPr lvl="2">
              <a:defRPr/>
            </a:pPr>
            <a:r>
              <a:rPr lang="en-US" altLang="fr-FR" sz="2800" dirty="0"/>
              <a:t>ITC and joint liability</a:t>
            </a:r>
          </a:p>
          <a:p>
            <a:pPr lvl="2">
              <a:defRPr/>
            </a:pPr>
            <a:r>
              <a:rPr lang="en-US" altLang="fr-FR" sz="2800" dirty="0"/>
              <a:t>Training compensation </a:t>
            </a:r>
          </a:p>
          <a:p>
            <a:pPr lvl="2">
              <a:defRPr/>
            </a:pPr>
            <a:r>
              <a:rPr lang="en-US" altLang="fr-FR" sz="2800" dirty="0"/>
              <a:t>Solidarity mechanism</a:t>
            </a:r>
          </a:p>
          <a:p>
            <a:pPr lvl="2">
              <a:defRPr/>
            </a:pPr>
            <a:r>
              <a:rPr lang="en-US" altLang="fr-FR" sz="2800" dirty="0"/>
              <a:t>Protection of minors</a:t>
            </a:r>
          </a:p>
          <a:p>
            <a:pPr lvl="2">
              <a:defRPr/>
            </a:pPr>
            <a:r>
              <a:rPr lang="en-US" altLang="fr-FR" sz="2800" dirty="0"/>
              <a:t>Dispute resolution system</a:t>
            </a:r>
          </a:p>
          <a:p>
            <a:pPr lvl="2">
              <a:defRPr/>
            </a:pPr>
            <a:r>
              <a:rPr lang="en-US" altLang="fr-FR" sz="2800" dirty="0"/>
              <a:t>Freedom to submit disputes to ordinary courts</a:t>
            </a:r>
          </a:p>
          <a:p>
            <a:pPr lvl="1">
              <a:defRPr/>
            </a:pPr>
            <a:endParaRPr lang="en-US" altLang="fr-FR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DDFD7-0025-4C01-B831-67387CB3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798" r="-1" b="13543"/>
          <a:stretch/>
        </p:blipFill>
        <p:spPr>
          <a:xfrm>
            <a:off x="8331957" y="3420897"/>
            <a:ext cx="3860043" cy="343710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135E9-1FEA-9C47-98A7-D121CE3C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D2B57864-D1AA-BF45-ACD8-9F513D160675}" type="slidenum">
              <a:rPr lang="en-US" altLang="fr-FR" sz="1100">
                <a:solidFill>
                  <a:srgbClr val="FFFFFF"/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16</a:t>
            </a:fld>
            <a:endParaRPr lang="en-US" altLang="fr-FR" sz="11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5" name="Rectangle 1844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F6006-321A-124F-9155-8AF4835F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</a:rPr>
              <a:t>Recent and Pending International Sports Cases before the EU Judges</a:t>
            </a:r>
            <a:br>
              <a:rPr lang="en-US" sz="3600" b="1" dirty="0"/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456" name="Rectangle 1845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36" name="Picture 6" descr="A person on a horse waving&#10;&#10;Description automatically generated">
            <a:extLst>
              <a:ext uri="{FF2B5EF4-FFF2-40B4-BE49-F238E27FC236}">
                <a16:creationId xmlns:a16="http://schemas.microsoft.com/office/drawing/2014/main" id="{BCDBBF74-0A8D-6FA5-7206-2E1F225B2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/>
          <a:stretch/>
        </p:blipFill>
        <p:spPr bwMode="auto">
          <a:xfrm>
            <a:off x="429769" y="1721922"/>
            <a:ext cx="5349122" cy="45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8454" name="Rectangle 1845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9DAFE-292A-0646-93AB-084181EB091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08660" y="2706130"/>
            <a:ext cx="5422508" cy="327404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defRPr/>
            </a:pPr>
            <a:r>
              <a:rPr lang="en-US" sz="2000" dirty="0" err="1">
                <a:solidFill>
                  <a:srgbClr val="0070C0"/>
                </a:solidFill>
              </a:rPr>
              <a:t>Superleague</a:t>
            </a:r>
            <a:r>
              <a:rPr lang="en-US" sz="2000" dirty="0">
                <a:solidFill>
                  <a:srgbClr val="0070C0"/>
                </a:solidFill>
              </a:rPr>
              <a:t> against UEFA and FIFA 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FC Antwerp against UEFA (homegrown player rule)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International Skating Union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The </a:t>
            </a:r>
            <a:r>
              <a:rPr lang="en-US" sz="2000" i="1" dirty="0">
                <a:solidFill>
                  <a:srgbClr val="0070C0"/>
                </a:solidFill>
              </a:rPr>
              <a:t>Diarra</a:t>
            </a:r>
            <a:r>
              <a:rPr lang="en-US" sz="2000" dirty="0">
                <a:solidFill>
                  <a:srgbClr val="0070C0"/>
                </a:solidFill>
              </a:rPr>
              <a:t> case: The International Match Calendar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Football Agents against FIFA (pending)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The </a:t>
            </a:r>
            <a:r>
              <a:rPr lang="en-US" sz="2000" i="1" dirty="0">
                <a:solidFill>
                  <a:srgbClr val="0070C0"/>
                </a:solidFill>
              </a:rPr>
              <a:t>Seraing</a:t>
            </a:r>
            <a:r>
              <a:rPr lang="en-US" sz="2000" dirty="0">
                <a:solidFill>
                  <a:srgbClr val="0070C0"/>
                </a:solidFill>
              </a:rPr>
              <a:t> case (pending)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The CD </a:t>
            </a:r>
            <a:r>
              <a:rPr lang="en-US" sz="2000" dirty="0" err="1">
                <a:solidFill>
                  <a:srgbClr val="0070C0"/>
                </a:solidFill>
              </a:rPr>
              <a:t>Tondela</a:t>
            </a:r>
            <a:r>
              <a:rPr lang="en-US" sz="2000" dirty="0">
                <a:solidFill>
                  <a:srgbClr val="0070C0"/>
                </a:solidFill>
              </a:rPr>
              <a:t> case (pending)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/>
          </a:p>
          <a:p>
            <a:pPr marL="0">
              <a:defRPr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E481-34FC-B943-B497-7723A4FB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6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defRPr/>
            </a:pPr>
            <a:fld id="{D8A43B3F-1B89-5C48-B07A-F355D697D434}" type="slidenum">
              <a:rPr lang="en-US" alt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alt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6" name="Rectangle 1946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8" name="Rectangle 1946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0" name="Rectangle 1946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2" name="Rectangle 1947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74" name="Freeform: Shape 1947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476" name="Rectangle 1947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776AA-5165-5F49-8877-FEEFF9F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>
                <a:solidFill>
                  <a:srgbClr val="FFFFFF"/>
                </a:solidFill>
              </a:rPr>
              <a:t>SPORT AND THE  EUROPEAN UNION 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FF1EAA34-13C9-5C44-A37D-8A5405FE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1904" y="1606945"/>
            <a:ext cx="6045196" cy="21812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E2071-7A6E-4D40-A25D-D9C50F5AB9B2}"/>
              </a:ext>
            </a:extLst>
          </p:cNvPr>
          <p:cNvSpPr>
            <a:spLocks/>
          </p:cNvSpPr>
          <p:nvPr/>
        </p:nvSpPr>
        <p:spPr>
          <a:xfrm>
            <a:off x="9647989" y="5091780"/>
            <a:ext cx="1923896" cy="256074"/>
          </a:xfrm>
          <a:prstGeom prst="rect">
            <a:avLst/>
          </a:prstGeom>
        </p:spPr>
        <p:txBody>
          <a:bodyPr/>
          <a:lstStyle/>
          <a:p>
            <a:pPr defTabSz="640080">
              <a:spcAft>
                <a:spcPts val="600"/>
              </a:spcAft>
              <a:defRPr/>
            </a:pPr>
            <a:fld id="{0F061E0D-74EC-9E4E-B2AD-99A6BEEE7171}" type="slidenum">
              <a:rPr lang="en-GB" altLang="en-US" sz="12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40080">
                <a:spcAft>
                  <a:spcPts val="600"/>
                </a:spcAft>
                <a:defRPr/>
              </a:pPr>
              <a:t>3</a:t>
            </a:fld>
            <a:endParaRPr lang="en-GB" altLang="en-US"/>
          </a:p>
        </p:txBody>
      </p:sp>
      <p:sp>
        <p:nvSpPr>
          <p:cNvPr id="19460" name="TextBox 5">
            <a:extLst>
              <a:ext uri="{FF2B5EF4-FFF2-40B4-BE49-F238E27FC236}">
                <a16:creationId xmlns:a16="http://schemas.microsoft.com/office/drawing/2014/main" id="{2CA8E4E5-C56E-2846-92A4-46738935B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052" y="4201087"/>
            <a:ext cx="5302961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40030" indent="-240030" defTabSz="64008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AutoNum type="arabicPlain" startAt="27"/>
            </a:pPr>
            <a:r>
              <a:rPr lang="en-US" altLang="en-US" sz="12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Member States -  447.000.000 people - area of 4,233,255.3 km</a:t>
            </a:r>
            <a:r>
              <a:rPr lang="en-US" altLang="en-US" sz="1260" kern="1200" baseline="30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lang="en-US" altLang="en-US" sz="126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</a:t>
            </a:r>
            <a:endParaRPr lang="en-US" altLang="en-US" sz="1800"/>
          </a:p>
        </p:txBody>
      </p:sp>
      <p:sp>
        <p:nvSpPr>
          <p:cNvPr id="19461" name="TextBox 7">
            <a:extLst>
              <a:ext uri="{FF2B5EF4-FFF2-40B4-BE49-F238E27FC236}">
                <a16:creationId xmlns:a16="http://schemas.microsoft.com/office/drawing/2014/main" id="{1B1C84C0-C9F0-7246-9AAD-6F0FC426C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355" y="4675382"/>
            <a:ext cx="3888987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000" b="1" kern="1200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ONE SINGLE MARKET : </a:t>
            </a:r>
          </a:p>
          <a:p>
            <a:pPr algn="ctr" defTabSz="64008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000" b="1" kern="1200" dirty="0">
                <a:solidFill>
                  <a:srgbClr val="002060"/>
                </a:solidFill>
              </a:rPr>
              <a:t>FREEDOM TO MOVE, TO PROVIDE SERVICES, AND TO COMPETE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8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D69FE-F18A-524E-AAC0-AB926911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DE34C62-39BE-0D42-A76E-3AD2A5156735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8A51E-5210-794F-AC39-68B0296351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78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EU work?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2728BB-4FED-4A45-A4C2-B9C54446BAF7}"/>
              </a:ext>
            </a:extLst>
          </p:cNvPr>
          <p:cNvSpPr/>
          <p:nvPr/>
        </p:nvSpPr>
        <p:spPr>
          <a:xfrm>
            <a:off x="1703388" y="2287589"/>
            <a:ext cx="2627312" cy="693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European Parliament</a:t>
            </a:r>
          </a:p>
          <a:p>
            <a:pPr algn="ctr" eaLnBrk="1" hangingPunct="1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1E2150-A39D-8A41-8D3B-597957F118D4}"/>
              </a:ext>
            </a:extLst>
          </p:cNvPr>
          <p:cNvSpPr/>
          <p:nvPr/>
        </p:nvSpPr>
        <p:spPr>
          <a:xfrm>
            <a:off x="1703389" y="3319463"/>
            <a:ext cx="259238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Council of the European Union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B806FA-050D-B047-B7A7-8C1869DCFCEB}"/>
              </a:ext>
            </a:extLst>
          </p:cNvPr>
          <p:cNvSpPr/>
          <p:nvPr/>
        </p:nvSpPr>
        <p:spPr>
          <a:xfrm>
            <a:off x="1703389" y="4652963"/>
            <a:ext cx="259238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European Commission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75F3E0-E3B0-7344-97C9-DE6F78E6BCD1}"/>
              </a:ext>
            </a:extLst>
          </p:cNvPr>
          <p:cNvSpPr/>
          <p:nvPr/>
        </p:nvSpPr>
        <p:spPr>
          <a:xfrm>
            <a:off x="1703389" y="1341438"/>
            <a:ext cx="2681287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 European Council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E2013A-18DC-C245-857A-8CCD8AF7371B}"/>
              </a:ext>
            </a:extLst>
          </p:cNvPr>
          <p:cNvSpPr/>
          <p:nvPr/>
        </p:nvSpPr>
        <p:spPr>
          <a:xfrm>
            <a:off x="5002214" y="1341438"/>
            <a:ext cx="1957387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27 Heads of Governments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BD1CEE7A-60F6-1A46-9236-49A6DDC25B16}"/>
              </a:ext>
            </a:extLst>
          </p:cNvPr>
          <p:cNvSpPr/>
          <p:nvPr/>
        </p:nvSpPr>
        <p:spPr>
          <a:xfrm>
            <a:off x="4402139" y="14954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B493BC01-F784-E342-AFDA-E71DCC93944E}"/>
              </a:ext>
            </a:extLst>
          </p:cNvPr>
          <p:cNvSpPr/>
          <p:nvPr/>
        </p:nvSpPr>
        <p:spPr>
          <a:xfrm>
            <a:off x="7008814" y="14954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79521E-886D-C043-8394-3D1481003C06}"/>
              </a:ext>
            </a:extLst>
          </p:cNvPr>
          <p:cNvSpPr/>
          <p:nvPr/>
        </p:nvSpPr>
        <p:spPr>
          <a:xfrm>
            <a:off x="7680326" y="1341438"/>
            <a:ext cx="2879725" cy="671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Political input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3F5494AF-2110-6F4B-96E5-831D868745FF}"/>
              </a:ext>
            </a:extLst>
          </p:cNvPr>
          <p:cNvSpPr/>
          <p:nvPr/>
        </p:nvSpPr>
        <p:spPr>
          <a:xfrm>
            <a:off x="4386264" y="2444750"/>
            <a:ext cx="560387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849C7678-E6F8-0640-81A0-56DDB39B6A18}"/>
              </a:ext>
            </a:extLst>
          </p:cNvPr>
          <p:cNvSpPr/>
          <p:nvPr/>
        </p:nvSpPr>
        <p:spPr>
          <a:xfrm>
            <a:off x="4322764" y="3567113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18A5CF8E-8688-1B41-A85E-168460A198CF}"/>
              </a:ext>
            </a:extLst>
          </p:cNvPr>
          <p:cNvSpPr/>
          <p:nvPr/>
        </p:nvSpPr>
        <p:spPr>
          <a:xfrm>
            <a:off x="4321175" y="4706939"/>
            <a:ext cx="560388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C97BC8-5FCF-5540-BF77-9AD1A23E5674}"/>
              </a:ext>
            </a:extLst>
          </p:cNvPr>
          <p:cNvSpPr/>
          <p:nvPr/>
        </p:nvSpPr>
        <p:spPr>
          <a:xfrm>
            <a:off x="1703388" y="5721350"/>
            <a:ext cx="2520950" cy="979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The Court of Justice of the European Union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F99D9580-1ACF-A047-A9E3-FAA065C21774}"/>
              </a:ext>
            </a:extLst>
          </p:cNvPr>
          <p:cNvSpPr/>
          <p:nvPr/>
        </p:nvSpPr>
        <p:spPr>
          <a:xfrm>
            <a:off x="4224339" y="5959475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B096EC-BE53-B741-85BC-63ABCCCFCED6}"/>
              </a:ext>
            </a:extLst>
          </p:cNvPr>
          <p:cNvSpPr/>
          <p:nvPr/>
        </p:nvSpPr>
        <p:spPr>
          <a:xfrm>
            <a:off x="5002214" y="2087564"/>
            <a:ext cx="1957387" cy="9874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Members from MSs</a:t>
            </a: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5BC8BFB1-2B3E-6D4D-80DE-4B7B4FA1CA2B}"/>
              </a:ext>
            </a:extLst>
          </p:cNvPr>
          <p:cNvSpPr/>
          <p:nvPr/>
        </p:nvSpPr>
        <p:spPr>
          <a:xfrm>
            <a:off x="7008814" y="2282825"/>
            <a:ext cx="561975" cy="420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166099A-25E0-E340-B44B-DA67BEB0B9C3}"/>
              </a:ext>
            </a:extLst>
          </p:cNvPr>
          <p:cNvSpPr/>
          <p:nvPr/>
        </p:nvSpPr>
        <p:spPr>
          <a:xfrm>
            <a:off x="7680326" y="2133601"/>
            <a:ext cx="2879725" cy="847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Legislative role</a:t>
            </a:r>
          </a:p>
          <a:p>
            <a:pPr algn="ctr" eaLnBrk="1" hangingPunct="1">
              <a:defRPr/>
            </a:pPr>
            <a:r>
              <a:rPr lang="en-US" dirty="0"/>
              <a:t>Budget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E7AA341-43E8-9D4C-9C60-376D83718126}"/>
              </a:ext>
            </a:extLst>
          </p:cNvPr>
          <p:cNvSpPr/>
          <p:nvPr/>
        </p:nvSpPr>
        <p:spPr>
          <a:xfrm>
            <a:off x="4973639" y="3319464"/>
            <a:ext cx="1958975" cy="973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Ministers from governments</a:t>
            </a: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13FD7E58-8BFF-1F4F-ABF8-8CB91C085EC5}"/>
              </a:ext>
            </a:extLst>
          </p:cNvPr>
          <p:cNvSpPr/>
          <p:nvPr/>
        </p:nvSpPr>
        <p:spPr>
          <a:xfrm>
            <a:off x="7008814" y="3500439"/>
            <a:ext cx="561975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3FBB70E-22AC-7C4B-8E00-72A5CBAE569E}"/>
              </a:ext>
            </a:extLst>
          </p:cNvPr>
          <p:cNvSpPr/>
          <p:nvPr/>
        </p:nvSpPr>
        <p:spPr>
          <a:xfrm>
            <a:off x="7680326" y="3319463"/>
            <a:ext cx="2879725" cy="8048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Legislative role</a:t>
            </a:r>
          </a:p>
          <a:p>
            <a:pPr algn="ctr" eaLnBrk="1" hangingPunct="1">
              <a:defRPr/>
            </a:pPr>
            <a:r>
              <a:rPr lang="en-US" dirty="0"/>
              <a:t>Budget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A6C3C2-38D5-7944-ABB8-587532977545}"/>
              </a:ext>
            </a:extLst>
          </p:cNvPr>
          <p:cNvSpPr/>
          <p:nvPr/>
        </p:nvSpPr>
        <p:spPr>
          <a:xfrm>
            <a:off x="4973638" y="4652963"/>
            <a:ext cx="19859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DGs: Competition</a:t>
            </a:r>
          </a:p>
          <a:p>
            <a:pPr algn="ctr" eaLnBrk="1" hangingPunct="1">
              <a:defRPr/>
            </a:pPr>
            <a:r>
              <a:rPr lang="en-US" sz="1600" dirty="0"/>
              <a:t>Education and Culture (Sport)…</a:t>
            </a: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624D9714-0C53-8C4C-890D-5887A5E0BBE4}"/>
              </a:ext>
            </a:extLst>
          </p:cNvPr>
          <p:cNvSpPr/>
          <p:nvPr/>
        </p:nvSpPr>
        <p:spPr>
          <a:xfrm>
            <a:off x="7008814" y="4900613"/>
            <a:ext cx="561975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DAF3002-7AFB-AA40-959F-75B0F1441519}"/>
              </a:ext>
            </a:extLst>
          </p:cNvPr>
          <p:cNvSpPr/>
          <p:nvPr/>
        </p:nvSpPr>
        <p:spPr>
          <a:xfrm>
            <a:off x="7680325" y="4581526"/>
            <a:ext cx="2833688" cy="9239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dirty="0"/>
              <a:t>Arm of the EU: executory body</a:t>
            </a:r>
          </a:p>
          <a:p>
            <a:pPr algn="ctr" eaLnBrk="1" hangingPunct="1">
              <a:defRPr/>
            </a:pPr>
            <a:r>
              <a:rPr lang="en-US" sz="1400" dirty="0"/>
              <a:t>“Guardian” of the Treaties</a:t>
            </a:r>
          </a:p>
          <a:p>
            <a:pPr algn="ctr" eaLnBrk="1" hangingPunct="1">
              <a:defRPr/>
            </a:pPr>
            <a:r>
              <a:rPr lang="en-US" sz="1400" dirty="0"/>
              <a:t>Proposes legislation</a:t>
            </a:r>
          </a:p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424571-BB13-E045-BE0E-4AEF8A600278}"/>
              </a:ext>
            </a:extLst>
          </p:cNvPr>
          <p:cNvSpPr/>
          <p:nvPr/>
        </p:nvSpPr>
        <p:spPr>
          <a:xfrm>
            <a:off x="4881564" y="5757863"/>
            <a:ext cx="2078037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Court of Justice</a:t>
            </a:r>
          </a:p>
          <a:p>
            <a:pPr algn="ctr" eaLnBrk="1" hangingPunct="1">
              <a:defRPr/>
            </a:pPr>
            <a:r>
              <a:rPr lang="en-US" dirty="0"/>
              <a:t>General Court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C25739C0-487F-AC45-A482-B739124CAF86}"/>
              </a:ext>
            </a:extLst>
          </p:cNvPr>
          <p:cNvSpPr/>
          <p:nvPr/>
        </p:nvSpPr>
        <p:spPr>
          <a:xfrm>
            <a:off x="7024689" y="5878514"/>
            <a:ext cx="561975" cy="4206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B585F1-74BF-AB4B-B478-ADE978A40034}"/>
              </a:ext>
            </a:extLst>
          </p:cNvPr>
          <p:cNvSpPr/>
          <p:nvPr/>
        </p:nvSpPr>
        <p:spPr>
          <a:xfrm>
            <a:off x="7680325" y="5691188"/>
            <a:ext cx="283368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dirty="0"/>
              <a:t>Uniform application and interpretation of the EU legislation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77382E-FABC-E540-A1EB-9016376B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>
              <a:defRPr/>
            </a:pPr>
            <a:r>
              <a:rPr lang="en-US" sz="4000" dirty="0">
                <a:solidFill>
                  <a:srgbClr val="FFFFFF"/>
                </a:solidFill>
              </a:rPr>
              <a:t>LEGAL 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ED6D9D-3006-9A45-9B17-1A034C24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fld id="{7418D181-01AA-6349-83CF-DB546A7A997E}" type="slidenum">
              <a:rPr lang="en-GB" alt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GB" alt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04F4D656-6264-3798-D828-096760810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68944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593" name="Rectangle 67592">
            <a:extLst>
              <a:ext uri="{FF2B5EF4-FFF2-40B4-BE49-F238E27FC236}">
                <a16:creationId xmlns:a16="http://schemas.microsoft.com/office/drawing/2014/main" id="{388F20F8-60BF-42FE-A252-DFD5A744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595" name="Freeform: Shape 67594">
            <a:extLst>
              <a:ext uri="{FF2B5EF4-FFF2-40B4-BE49-F238E27FC236}">
                <a16:creationId xmlns:a16="http://schemas.microsoft.com/office/drawing/2014/main" id="{98A68847-134F-4AF1-B1C6-332344C9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20613DF-2526-D248-899F-AAD8E103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dirty="0"/>
              <a:t>EU INTERNAL MARKET:</a:t>
            </a:r>
            <a:br>
              <a:rPr lang="nl-BE" dirty="0"/>
            </a:br>
            <a:r>
              <a:rPr lang="nl-BE" dirty="0"/>
              <a:t>FREE MOVEMENT OF WORKERS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6E01-2747-614F-B7E1-919AD606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323181B-B82E-2947-A260-866D0F082977}" type="slidenum">
              <a:rPr lang="en-GB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en-GB" altLang="en-US" sz="1800"/>
          </a:p>
        </p:txBody>
      </p:sp>
      <p:graphicFrame>
        <p:nvGraphicFramePr>
          <p:cNvPr id="67589" name="Rectangle 3">
            <a:extLst>
              <a:ext uri="{FF2B5EF4-FFF2-40B4-BE49-F238E27FC236}">
                <a16:creationId xmlns:a16="http://schemas.microsoft.com/office/drawing/2014/main" id="{BEE47082-A9E7-8D72-0F7F-33C8E5548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081174"/>
              </p:ext>
            </p:extLst>
          </p:nvPr>
        </p:nvGraphicFramePr>
        <p:xfrm>
          <a:off x="838200" y="2002965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9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600" name="Picture 24580" descr="A group of multi coloured wooden stick figures">
            <a:extLst>
              <a:ext uri="{FF2B5EF4-FFF2-40B4-BE49-F238E27FC236}">
                <a16:creationId xmlns:a16="http://schemas.microsoft.com/office/drawing/2014/main" id="{6DA4EB77-2FD9-4CDE-45F5-B1518E0CF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92" r="26323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4587" name="Rectangle 24586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589" name="Rectangle 24588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6D7E1018-1D4B-FD4E-8815-A82E2AE38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801" y="328512"/>
            <a:ext cx="4778387" cy="808472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BE" sz="4000" dirty="0"/>
              <a:t>EQUAL TREATMENT</a:t>
            </a:r>
            <a:endParaRPr lang="en-GB" sz="4000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66A584C-F2A9-494D-B47B-78B1228F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1801" y="1136984"/>
            <a:ext cx="5278052" cy="5122083"/>
          </a:xfrm>
        </p:spPr>
        <p:txBody>
          <a:bodyPr anchor="ctr">
            <a:normAutofit fontScale="85000" lnSpcReduction="20000"/>
          </a:bodyPr>
          <a:lstStyle/>
          <a:p>
            <a:pPr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18 TFEU on the basis of nationality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GB" altLang="en-US" sz="3200" dirty="0"/>
              <a:t>	Art. 45 TFEU:…</a:t>
            </a:r>
          </a:p>
          <a:p>
            <a:pPr lvl="1" eaLnBrk="1" hangingPunct="1">
              <a:defRPr/>
            </a:pPr>
            <a:r>
              <a:rPr lang="en-GB" altLang="en-US" sz="3200" dirty="0"/>
              <a:t>Access to employment</a:t>
            </a:r>
          </a:p>
          <a:p>
            <a:pPr lvl="1" eaLnBrk="1" hangingPunct="1">
              <a:defRPr/>
            </a:pPr>
            <a:r>
              <a:rPr lang="en-GB" altLang="en-US" sz="3200" dirty="0"/>
              <a:t>Pay</a:t>
            </a:r>
          </a:p>
          <a:p>
            <a:pPr lvl="1" eaLnBrk="1" hangingPunct="1">
              <a:defRPr/>
            </a:pPr>
            <a:r>
              <a:rPr lang="en-GB" altLang="en-US" sz="3200" dirty="0"/>
              <a:t>Employment conditions	</a:t>
            </a:r>
          </a:p>
          <a:p>
            <a:pPr lvl="1" eaLnBrk="1" hangingPunct="1">
              <a:defRPr/>
            </a:pPr>
            <a:r>
              <a:rPr lang="en-GB" altLang="en-US" sz="3200" b="1" dirty="0"/>
              <a:t>BAN ON </a:t>
            </a:r>
            <a:r>
              <a:rPr lang="ja-JP" altLang="en-GB" sz="3200" b="1"/>
              <a:t>“</a:t>
            </a:r>
            <a:r>
              <a:rPr lang="nl-BE" altLang="ja-JP" sz="3200" b="1" dirty="0"/>
              <a:t>IN</a:t>
            </a:r>
            <a:r>
              <a:rPr lang="en-GB" altLang="ja-JP" sz="3200" b="1" dirty="0"/>
              <a:t>DIRECT</a:t>
            </a:r>
            <a:r>
              <a:rPr lang="ja-JP" altLang="en-GB" sz="3200" b="1"/>
              <a:t>”</a:t>
            </a:r>
            <a:r>
              <a:rPr lang="en-GB" altLang="ja-JP" sz="3200" b="1" dirty="0"/>
              <a:t> DISCRIMINATIONS  (UEFA Home Grown Player Rule ?)</a:t>
            </a:r>
          </a:p>
          <a:p>
            <a:pPr lvl="1" eaLnBrk="1" hangingPunct="1">
              <a:defRPr/>
            </a:pPr>
            <a:r>
              <a:rPr lang="en-GB" altLang="ja-JP" sz="3200" b="1" dirty="0"/>
              <a:t> NO INDIRECT DISCRIMINATION : based on criteria other than nationality but leading to the same result</a:t>
            </a:r>
            <a:endParaRPr lang="en-GB" altLang="en-US" sz="32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GB" alt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F8E28-BA4A-C641-BB8F-10F4AD5F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0771DBC3-026D-9942-AAB8-BF115889D1F3}" type="slidenum">
              <a:rPr lang="en-GB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en-GB" alt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1" y="1666568"/>
            <a:ext cx="5023242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 : Art. 101 (1)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23263" y="1729116"/>
            <a:ext cx="7168736" cy="459095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Are </a:t>
            </a:r>
            <a:r>
              <a:rPr lang="nl-NL" dirty="0" err="1">
                <a:solidFill>
                  <a:srgbClr val="0070C0"/>
                </a:solidFill>
              </a:rPr>
              <a:t>prohibited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and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automatically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void</a:t>
            </a:r>
            <a:r>
              <a:rPr lang="nl-NL" dirty="0">
                <a:solidFill>
                  <a:srgbClr val="0070C0"/>
                </a:solidFill>
              </a:rPr>
              <a:t> :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Decisions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Agreements</a:t>
            </a:r>
            <a:r>
              <a:rPr lang="nl-NL" dirty="0">
                <a:solidFill>
                  <a:srgbClr val="0070C0"/>
                </a:solidFill>
              </a:rPr>
              <a:t>, </a:t>
            </a:r>
            <a:r>
              <a:rPr lang="nl-NL" dirty="0" err="1">
                <a:solidFill>
                  <a:srgbClr val="0070C0"/>
                </a:solidFill>
              </a:rPr>
              <a:t>Concerted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Practices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Undertakings</a:t>
            </a:r>
            <a:r>
              <a:rPr lang="nl-NL" dirty="0">
                <a:solidFill>
                  <a:srgbClr val="0070C0"/>
                </a:solidFill>
              </a:rPr>
              <a:t> or </a:t>
            </a:r>
            <a:r>
              <a:rPr lang="nl-NL" dirty="0" err="1">
                <a:solidFill>
                  <a:srgbClr val="0070C0"/>
                </a:solidFill>
              </a:rPr>
              <a:t>associations</a:t>
            </a:r>
            <a:r>
              <a:rPr lang="nl-NL" dirty="0">
                <a:solidFill>
                  <a:srgbClr val="0070C0"/>
                </a:solidFill>
              </a:rPr>
              <a:t> of </a:t>
            </a:r>
            <a:r>
              <a:rPr lang="nl-NL" dirty="0" err="1">
                <a:solidFill>
                  <a:srgbClr val="0070C0"/>
                </a:solidFill>
              </a:rPr>
              <a:t>undertaking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</a:rPr>
              <a:t>Affecting </a:t>
            </a:r>
            <a:r>
              <a:rPr lang="nl-NL" dirty="0" err="1">
                <a:solidFill>
                  <a:srgbClr val="0070C0"/>
                </a:solidFill>
              </a:rPr>
              <a:t>trade</a:t>
            </a:r>
            <a:r>
              <a:rPr lang="nl-NL" dirty="0">
                <a:solidFill>
                  <a:srgbClr val="0070C0"/>
                </a:solidFill>
              </a:rPr>
              <a:t> </a:t>
            </a:r>
            <a:r>
              <a:rPr lang="nl-NL" dirty="0" err="1">
                <a:solidFill>
                  <a:srgbClr val="0070C0"/>
                </a:solidFill>
              </a:rPr>
              <a:t>between</a:t>
            </a:r>
            <a:r>
              <a:rPr lang="nl-NL" dirty="0">
                <a:solidFill>
                  <a:srgbClr val="0070C0"/>
                </a:solidFill>
              </a:rPr>
              <a:t> Member </a:t>
            </a:r>
            <a:r>
              <a:rPr lang="nl-NL" dirty="0" err="1">
                <a:solidFill>
                  <a:srgbClr val="0070C0"/>
                </a:solidFill>
              </a:rPr>
              <a:t>States</a:t>
            </a:r>
            <a:endParaRPr lang="nl-NL" dirty="0">
              <a:solidFill>
                <a:srgbClr val="0070C0"/>
              </a:solidFill>
            </a:endParaRPr>
          </a:p>
          <a:p>
            <a:pPr>
              <a:buFontTx/>
              <a:buChar char="-"/>
              <a:defRPr/>
            </a:pP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Object or </a:t>
            </a:r>
            <a:r>
              <a:rPr lang="nl-NL" dirty="0" err="1">
                <a:solidFill>
                  <a:srgbClr val="0070C0"/>
                </a:solidFill>
              </a:rPr>
              <a:t>by</a:t>
            </a:r>
            <a:r>
              <a:rPr lang="nl-NL" dirty="0">
                <a:solidFill>
                  <a:srgbClr val="0070C0"/>
                </a:solidFill>
              </a:rPr>
              <a:t> Effect</a:t>
            </a:r>
          </a:p>
          <a:p>
            <a:pPr eaLnBrk="1" hangingPunct="1">
              <a:buFontTx/>
              <a:buChar char="-"/>
              <a:defRPr/>
            </a:pP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Prevention,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Restriction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or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Distortion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of </a:t>
            </a:r>
            <a:r>
              <a:rPr lang="nl-NL" dirty="0" err="1">
                <a:solidFill>
                  <a:srgbClr val="0070C0"/>
                </a:solidFill>
                <a:highlight>
                  <a:srgbClr val="FFFF00"/>
                </a:highlight>
              </a:rPr>
              <a:t>Competition</a:t>
            </a:r>
            <a:r>
              <a:rPr lang="nl-NL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</a:t>
            </a:fld>
            <a:endParaRPr lang="nl-NL" altLang="en-US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3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54" name="Picture 14340">
            <a:extLst>
              <a:ext uri="{FF2B5EF4-FFF2-40B4-BE49-F238E27FC236}">
                <a16:creationId xmlns:a16="http://schemas.microsoft.com/office/drawing/2014/main" id="{EBB19E20-AC39-241D-FC2A-B8ED1A253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90" b="2"/>
          <a:stretch/>
        </p:blipFill>
        <p:spPr>
          <a:xfrm>
            <a:off x="20" y="1666568"/>
            <a:ext cx="6106195" cy="5191432"/>
          </a:xfrm>
          <a:prstGeom prst="rect">
            <a:avLst/>
          </a:prstGeom>
        </p:spPr>
      </p:pic>
      <p:sp useBgFill="1">
        <p:nvSpPr>
          <p:cNvPr id="14355" name="Rectangle 14346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95C5EE8-33F5-B14B-A94C-ED377023AE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l-BE" sz="4000" b="1" dirty="0">
                <a:solidFill>
                  <a:srgbClr val="0070C0"/>
                </a:solidFill>
              </a:rPr>
              <a:t>SPORT AND EU COMPETITION LAW: </a:t>
            </a:r>
            <a:br>
              <a:rPr lang="nl-BE" sz="4000" b="1" dirty="0">
                <a:solidFill>
                  <a:srgbClr val="0070C0"/>
                </a:solidFill>
              </a:rPr>
            </a:br>
            <a:r>
              <a:rPr lang="nl-BE" sz="4000" b="1" dirty="0">
                <a:solidFill>
                  <a:srgbClr val="0070C0"/>
                </a:solidFill>
              </a:rPr>
              <a:t>Art. 101 (3) The  four </a:t>
            </a:r>
            <a:r>
              <a:rPr lang="nl-BE" sz="4000" b="1" u="sng" dirty="0">
                <a:solidFill>
                  <a:srgbClr val="0070C0"/>
                </a:solidFill>
              </a:rPr>
              <a:t>cumulative </a:t>
            </a:r>
            <a:r>
              <a:rPr lang="nl-BE" sz="4000" b="1" dirty="0">
                <a:solidFill>
                  <a:srgbClr val="0070C0"/>
                </a:solidFill>
              </a:rPr>
              <a:t>exceptions</a:t>
            </a:r>
            <a:endParaRPr lang="nl-NL" sz="4000" b="1" dirty="0">
              <a:solidFill>
                <a:srgbClr val="0070C0"/>
              </a:solidFill>
            </a:endParaRPr>
          </a:p>
        </p:txBody>
      </p:sp>
      <p:sp>
        <p:nvSpPr>
          <p:cNvPr id="14356" name="Rectangle 3">
            <a:extLst>
              <a:ext uri="{FF2B5EF4-FFF2-40B4-BE49-F238E27FC236}">
                <a16:creationId xmlns:a16="http://schemas.microsoft.com/office/drawing/2014/main" id="{2936677F-AD01-2D48-85BA-A637F2552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3408" y="2249766"/>
            <a:ext cx="4550391" cy="4070303"/>
          </a:xfrm>
        </p:spPr>
        <p:txBody>
          <a:bodyPr anchor="ctr">
            <a:noAutofit/>
          </a:bodyPr>
          <a:lstStyle/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Agreement results in efficiency gains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Consumers receive a fair share of the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 restrictions are indispensable of achieving those benefits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>
                <a:solidFill>
                  <a:srgbClr val="0070C0"/>
                </a:solidFill>
              </a:rPr>
              <a:t>There is no substantial elimination of competition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008AA-E483-4B4F-8802-7B33272D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8240" y="6356350"/>
            <a:ext cx="1724679" cy="365125"/>
          </a:xfrm>
        </p:spPr>
        <p:txBody>
          <a:bodyPr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A4654FF-B05F-4B46-9DE0-9E4AA42229B8}" type="slidenum">
              <a:rPr lang="nl-NL" altLang="en-US" sz="1800"/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9</a:t>
            </a:fld>
            <a:endParaRPr lang="nl-NL" altLang="en-US" sz="1800"/>
          </a:p>
        </p:txBody>
      </p:sp>
    </p:spTree>
    <p:extLst>
      <p:ext uri="{BB962C8B-B14F-4D97-AF65-F5344CB8AC3E}">
        <p14:creationId xmlns:p14="http://schemas.microsoft.com/office/powerpoint/2010/main" val="150433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776</Words>
  <Application>Microsoft Macintosh PowerPoint</Application>
  <PresentationFormat>Widescreen</PresentationFormat>
  <Paragraphs>139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FIFA REGULATIONS FOR THE STATUS AND TRANSFER OF PLAYERS (RSTP) :  THE WAY AHEAD </vt:lpstr>
      <vt:lpstr>Recent and Pending International Sports Cases before the EU Judges </vt:lpstr>
      <vt:lpstr>SPORT AND THE  EUROPEAN UNION </vt:lpstr>
      <vt:lpstr>How does the EU work?</vt:lpstr>
      <vt:lpstr>LEGAL SOURCES</vt:lpstr>
      <vt:lpstr>EU INTERNAL MARKET: FREE MOVEMENT OF WORKERS</vt:lpstr>
      <vt:lpstr>EQUAL TREATMENT</vt:lpstr>
      <vt:lpstr>SPORT AND EU COMPETITION LAW : Art. 101 (1)</vt:lpstr>
      <vt:lpstr>SPORT AND EU COMPETITION LAW:  Art. 101 (3) The  four cumulative exceptions</vt:lpstr>
      <vt:lpstr>SPORT AND EU COMPETITION LAW: Art.102 (TFEU)</vt:lpstr>
      <vt:lpstr>Bosman v. URSBFA - UEFA -  FIFA DAVID v. GOLIATH</vt:lpstr>
      <vt:lpstr>UEFA –URSBFA v. Bosman  C-415/93  (Judgement of 15 December 1995)</vt:lpstr>
      <vt:lpstr>Transfer Fee (11.570.000 BEF = 200.000 euros)</vt:lpstr>
      <vt:lpstr>TRANSFER FEE</vt:lpstr>
      <vt:lpstr>Quota System</vt:lpstr>
      <vt:lpstr>FIFA RSTP 2001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Sport at EU level In the name of autonomy and specificity of sport</dc:title>
  <dc:creator>michele colucci</dc:creator>
  <cp:lastModifiedBy>michele colucci</cp:lastModifiedBy>
  <cp:revision>28</cp:revision>
  <dcterms:created xsi:type="dcterms:W3CDTF">2024-01-13T11:16:34Z</dcterms:created>
  <dcterms:modified xsi:type="dcterms:W3CDTF">2025-01-21T05:56:35Z</dcterms:modified>
</cp:coreProperties>
</file>